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8" r:id="rId3"/>
    <p:sldId id="282" r:id="rId4"/>
    <p:sldId id="281" r:id="rId5"/>
    <p:sldId id="259" r:id="rId6"/>
    <p:sldId id="266" r:id="rId7"/>
    <p:sldId id="268" r:id="rId8"/>
    <p:sldId id="267" r:id="rId9"/>
    <p:sldId id="279" r:id="rId10"/>
    <p:sldId id="269" r:id="rId11"/>
    <p:sldId id="280" r:id="rId12"/>
    <p:sldId id="283" r:id="rId13"/>
    <p:sldId id="285" r:id="rId14"/>
    <p:sldId id="270" r:id="rId15"/>
    <p:sldId id="278" r:id="rId16"/>
    <p:sldId id="271" r:id="rId17"/>
    <p:sldId id="272" r:id="rId18"/>
    <p:sldId id="286" r:id="rId19"/>
    <p:sldId id="273" r:id="rId20"/>
    <p:sldId id="274" r:id="rId21"/>
    <p:sldId id="275" r:id="rId22"/>
    <p:sldId id="288" r:id="rId23"/>
    <p:sldId id="287" r:id="rId24"/>
    <p:sldId id="276" r:id="rId25"/>
    <p:sldId id="277"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D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14"/>
    <p:restoredTop sz="94681"/>
  </p:normalViewPr>
  <p:slideViewPr>
    <p:cSldViewPr snapToGrid="0" snapToObjects="1" showGuides="1">
      <p:cViewPr varScale="1">
        <p:scale>
          <a:sx n="92" d="100"/>
          <a:sy n="9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C6F37-A5FE-394A-AB97-BC39FBBD8C9D}"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5E5A3-7120-0540-8EDF-8B44E83C2F85}" type="slidenum">
              <a:rPr lang="en-US" smtClean="0"/>
              <a:t>‹#›</a:t>
            </a:fld>
            <a:endParaRPr lang="en-US"/>
          </a:p>
        </p:txBody>
      </p:sp>
    </p:spTree>
    <p:extLst>
      <p:ext uri="{BB962C8B-B14F-4D97-AF65-F5344CB8AC3E}">
        <p14:creationId xmlns:p14="http://schemas.microsoft.com/office/powerpoint/2010/main" val="427402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icrobe.u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lanetmicrob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joined Dr. Hurwitz lab as a postdoctoral fellow, in an appointment that allowed me to pursue interdisciplinary research in the microbiome science and big data analytics. My current research focuses on the development of new tools to analyze massive metagenomics datasets, allowing me to leverage my expertise in microbial ecology, microbiology, and data sciences. Through these efforts, I am also involved in several projects to develop cyberinfrastructure for the microbiome sciences such as </a:t>
            </a:r>
            <a:r>
              <a:rPr lang="en-US" sz="1200" kern="1200" dirty="0" err="1">
                <a:solidFill>
                  <a:schemeClr val="tx1"/>
                </a:solidFill>
                <a:effectLst/>
                <a:latin typeface="+mn-lt"/>
                <a:ea typeface="+mn-ea"/>
                <a:cs typeface="+mn-cs"/>
              </a:rPr>
              <a:t>iMicrobe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a:rPr>
              <a:t>https://imicrobe.us</a:t>
            </a:r>
            <a:r>
              <a:rPr lang="en-US" sz="1200" kern="1200" dirty="0">
                <a:solidFill>
                  <a:schemeClr val="tx1"/>
                </a:solidFill>
                <a:effectLst/>
                <a:latin typeface="+mn-lt"/>
                <a:ea typeface="+mn-ea"/>
                <a:cs typeface="+mn-cs"/>
              </a:rPr>
              <a:t>) and Planet Microbe (</a:t>
            </a:r>
            <a:r>
              <a:rPr lang="en-US" sz="1200" kern="1200" dirty="0">
                <a:solidFill>
                  <a:schemeClr val="tx1"/>
                </a:solidFill>
                <a:effectLst/>
                <a:latin typeface="+mn-lt"/>
                <a:ea typeface="+mn-ea"/>
                <a:cs typeface="+mn-cs"/>
                <a:hlinkClick r:id="rId4"/>
              </a:rPr>
              <a:t>https://planetmicrobe.org</a:t>
            </a:r>
            <a:r>
              <a:rPr lang="en-US" sz="1200" kern="1200" dirty="0">
                <a:solidFill>
                  <a:schemeClr val="tx1"/>
                </a:solidFill>
                <a:effectLst/>
                <a:latin typeface="+mn-lt"/>
                <a:ea typeface="+mn-ea"/>
                <a:cs typeface="+mn-cs"/>
              </a:rPr>
              <a:t>) to allow scientists to share their data, make data interoperable, and run large-scale analyses on connected supercomputing resources at </a:t>
            </a:r>
            <a:r>
              <a:rPr lang="en-US" sz="1200" kern="1200" dirty="0" err="1">
                <a:solidFill>
                  <a:schemeClr val="tx1"/>
                </a:solidFill>
                <a:effectLst/>
                <a:latin typeface="+mn-lt"/>
                <a:ea typeface="+mn-ea"/>
                <a:cs typeface="+mn-cs"/>
              </a:rPr>
              <a:t>CyVerse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CCAB114-1E51-1E4E-9E5C-27390F30FE6C}" type="slidenum">
              <a:rPr lang="en-US" smtClean="0"/>
              <a:t>2</a:t>
            </a:fld>
            <a:endParaRPr lang="en-US"/>
          </a:p>
        </p:txBody>
      </p:sp>
    </p:spTree>
    <p:extLst>
      <p:ext uri="{BB962C8B-B14F-4D97-AF65-F5344CB8AC3E}">
        <p14:creationId xmlns:p14="http://schemas.microsoft.com/office/powerpoint/2010/main" val="426119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03BD-FF23-A846-B87F-8C6DF0D9C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554B8-6577-FD47-B5CD-0DB0CC9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DBEEA-1C11-FA4A-8B0E-8A59211A70A6}"/>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9DC285A4-7591-5245-9AF7-715B981F3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53F5-386D-624B-8D26-E99676BCFFBA}"/>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5091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11D6-2280-CA4B-B3D4-03CFE9BBE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6C7C5-24FE-EC42-8E58-B856193CF9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66391-E0A6-1747-85AB-CB13B6AC7398}"/>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69651ED6-1730-2444-86A4-CD4D002D4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632A1-52B1-2D4B-AC46-93247F90F21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99852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1EEFC-CE8B-AB40-8A04-5E0A100914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868-1571-EC4C-90B4-D76CEDF5B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ED48F-7689-834D-BE31-52BC7F7DA288}"/>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6C1C401A-E07E-B64B-B2E0-71FDC1C9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8928A-00D7-8B4B-9CB6-BBC59BC0E47E}"/>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51931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0275-F31B-794B-AD87-5E032FD8D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3B35-BF6A-5840-B85F-F4065834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FCEE-BF3A-294C-8470-1C3CAA8911C1}"/>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1FDE1209-8DE1-594E-B599-1F0A63374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A88E8-42F9-E044-8224-59CBBAD32E47}"/>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3586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749-C77E-4E44-ABFA-8433458D1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21CF1-95A4-8945-A455-1E58E71E9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12274-8372-244A-AA49-E5D1B8C586EA}"/>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187976B8-E1DA-A84B-9D4A-46A36831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9CB56-DD44-E643-B438-D5F330E1AF60}"/>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13031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2F9-427A-034D-A928-F3F1A1BF9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BA62-D7CA-484B-AD20-E4B1C8A78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3C2AA-204F-FB4D-9D8B-5E314FD6F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6C70E-BE3D-4648-8B24-E151D46DD155}"/>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6" name="Footer Placeholder 5">
            <a:extLst>
              <a:ext uri="{FF2B5EF4-FFF2-40B4-BE49-F238E27FC236}">
                <a16:creationId xmlns:a16="http://schemas.microsoft.com/office/drawing/2014/main" id="{0DFD1A65-C96F-CA4E-91B7-3CA0DC40D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F1E1B-1EAC-0C48-B04E-E9240A5D34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121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AB6-3325-DF41-A51A-93CC6869F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D70BA-7FCA-7C45-BED3-DD644B7C2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7B8373-2355-E143-AB0A-44205D29C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F64A4-1F5E-804E-B931-4D7F8EC7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C959A-7C13-6746-A7C6-A15ED4CB0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AD4AA-1D58-DB4F-BA83-51B62110E6BE}"/>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8" name="Footer Placeholder 7">
            <a:extLst>
              <a:ext uri="{FF2B5EF4-FFF2-40B4-BE49-F238E27FC236}">
                <a16:creationId xmlns:a16="http://schemas.microsoft.com/office/drawing/2014/main" id="{BA539410-C741-DA4D-A3DE-FB3D6C820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368ED-FD71-274B-A662-4EFD9EBE34A8}"/>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42000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40F6-E9A0-CE40-85FD-A68883007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80694-6458-D742-8D72-F2AF5B554868}"/>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4" name="Footer Placeholder 3">
            <a:extLst>
              <a:ext uri="{FF2B5EF4-FFF2-40B4-BE49-F238E27FC236}">
                <a16:creationId xmlns:a16="http://schemas.microsoft.com/office/drawing/2014/main" id="{6693BDE5-A70E-1147-8632-82F945E1C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27134-185F-C74A-A002-F3EEBA8DA55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5737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4050-EACF-BC4B-ADF5-F3FD9904C44D}"/>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3" name="Footer Placeholder 2">
            <a:extLst>
              <a:ext uri="{FF2B5EF4-FFF2-40B4-BE49-F238E27FC236}">
                <a16:creationId xmlns:a16="http://schemas.microsoft.com/office/drawing/2014/main" id="{4A9B9D8B-C172-7F46-A6AB-D8FD9EFFD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1B59C-D3BB-C04D-B307-6F7C20F84C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689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7A15-0E61-CF4C-8426-6389EE631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7C199-A669-734A-B10D-6F226D34A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9F87F-A241-E846-8E5C-7724F2C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AF1-F6C4-914D-90A0-E9107C1756BC}"/>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6" name="Footer Placeholder 5">
            <a:extLst>
              <a:ext uri="{FF2B5EF4-FFF2-40B4-BE49-F238E27FC236}">
                <a16:creationId xmlns:a16="http://schemas.microsoft.com/office/drawing/2014/main" id="{3A125695-9E0E-3643-A1D4-B76322906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061E6-3C11-3040-A31F-4E91E7AFC9D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16493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45A-BA44-DE4E-AE2C-C0AC8A82F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C19CC-9057-D748-8945-6D12B0D31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2069F-B24C-A64B-A555-45FCCC623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99032-900A-724D-AE96-4A97565D716A}"/>
              </a:ext>
            </a:extLst>
          </p:cNvPr>
          <p:cNvSpPr>
            <a:spLocks noGrp="1"/>
          </p:cNvSpPr>
          <p:nvPr>
            <p:ph type="dt" sz="half" idx="10"/>
          </p:nvPr>
        </p:nvSpPr>
        <p:spPr/>
        <p:txBody>
          <a:bodyPr/>
          <a:lstStyle/>
          <a:p>
            <a:fld id="{5941DFD8-31FC-CF45-8AF8-C445C89632DF}" type="datetimeFigureOut">
              <a:rPr lang="en-US" smtClean="0"/>
              <a:t>6/2/20</a:t>
            </a:fld>
            <a:endParaRPr lang="en-US"/>
          </a:p>
        </p:txBody>
      </p:sp>
      <p:sp>
        <p:nvSpPr>
          <p:cNvPr id="6" name="Footer Placeholder 5">
            <a:extLst>
              <a:ext uri="{FF2B5EF4-FFF2-40B4-BE49-F238E27FC236}">
                <a16:creationId xmlns:a16="http://schemas.microsoft.com/office/drawing/2014/main" id="{5DF46E23-16FE-3245-863B-6183CB3BF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3B3F1-6583-6F46-BB2E-428E1E7D272B}"/>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42607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6AD14-4D6E-8E4C-BD44-396416C5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FB5FD-11B2-7443-A223-38E8CC01D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2F761-AC5B-D744-88F3-3D9A4B8AC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1DFD8-31FC-CF45-8AF8-C445C89632DF}" type="datetimeFigureOut">
              <a:rPr lang="en-US" smtClean="0"/>
              <a:t>6/2/20</a:t>
            </a:fld>
            <a:endParaRPr lang="en-US"/>
          </a:p>
        </p:txBody>
      </p:sp>
      <p:sp>
        <p:nvSpPr>
          <p:cNvPr id="5" name="Footer Placeholder 4">
            <a:extLst>
              <a:ext uri="{FF2B5EF4-FFF2-40B4-BE49-F238E27FC236}">
                <a16:creationId xmlns:a16="http://schemas.microsoft.com/office/drawing/2014/main" id="{893F773B-7D2A-4244-97C4-D775B76E0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ECDC3-80B5-214A-9A32-BD3320709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A864-DEB9-874F-86CD-6B7CB99996AF}" type="slidenum">
              <a:rPr lang="en-US" smtClean="0"/>
              <a:t>‹#›</a:t>
            </a:fld>
            <a:endParaRPr lang="en-US"/>
          </a:p>
        </p:txBody>
      </p:sp>
    </p:spTree>
    <p:extLst>
      <p:ext uri="{BB962C8B-B14F-4D97-AF65-F5344CB8AC3E}">
        <p14:creationId xmlns:p14="http://schemas.microsoft.com/office/powerpoint/2010/main" val="2023606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blast.ncbi.nlm.nih.gov/Blast.cgi"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opal.biology.gatech.edu/GeneMark/heuristic_gmhmmp.cgi"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blast.ncbi.nlm.nih.gov/Blast.cgi?PAGE=Protei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tara-oceans.mio.osupytheas.fr/ocean-gene-atlas/"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ponsero/Sequence_analysis_Workshop_2020" TargetMode="External"/><Relationship Id="rId5" Type="http://schemas.openxmlformats.org/officeDocument/2006/relationships/image" Target="../media/image11.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www.ncbi.nlm.nih.gov/nucc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236AB5-AE68-1847-96F4-7C85F8088FFC}"/>
              </a:ext>
            </a:extLst>
          </p:cNvPr>
          <p:cNvSpPr>
            <a:spLocks noGrp="1"/>
          </p:cNvSpPr>
          <p:nvPr>
            <p:ph type="subTitle" idx="1"/>
          </p:nvPr>
        </p:nvSpPr>
        <p:spPr>
          <a:xfrm>
            <a:off x="1524000" y="4347837"/>
            <a:ext cx="9144000" cy="1073731"/>
          </a:xfrm>
        </p:spPr>
        <p:txBody>
          <a:bodyPr>
            <a:normAutofit/>
          </a:bodyPr>
          <a:lstStyle/>
          <a:p>
            <a:r>
              <a:rPr lang="en-US" sz="3200" dirty="0"/>
              <a:t>A. </a:t>
            </a:r>
            <a:r>
              <a:rPr lang="en-US" sz="3200" dirty="0" err="1"/>
              <a:t>Ponsero</a:t>
            </a:r>
            <a:r>
              <a:rPr lang="en-US" sz="3200" dirty="0"/>
              <a:t>  - KEYS workshop</a:t>
            </a:r>
          </a:p>
        </p:txBody>
      </p:sp>
      <p:pic>
        <p:nvPicPr>
          <p:cNvPr id="4" name="Graphic 3">
            <a:extLst>
              <a:ext uri="{FF2B5EF4-FFF2-40B4-BE49-F238E27FC236}">
                <a16:creationId xmlns:a16="http://schemas.microsoft.com/office/drawing/2014/main" id="{C8A87441-3B5D-5D4B-9B0B-757B52C4B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272" y="4995668"/>
            <a:ext cx="2275728" cy="2275728"/>
          </a:xfrm>
          <a:prstGeom prst="rect">
            <a:avLst/>
          </a:prstGeom>
        </p:spPr>
      </p:pic>
      <p:pic>
        <p:nvPicPr>
          <p:cNvPr id="7"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D451DF94-C463-1041-B1E1-D86D1568FB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66000"/>
                    </a14:imgEffect>
                  </a14:imgLayer>
                </a14:imgProps>
              </a:ext>
              <a:ext uri="{28A0092B-C50C-407E-A947-70E740481C1C}">
                <a14:useLocalDpi xmlns:a14="http://schemas.microsoft.com/office/drawing/2010/main" val="0"/>
              </a:ext>
            </a:extLst>
          </a:blip>
          <a:srcRect t="10145"/>
          <a:stretch/>
        </p:blipFill>
        <p:spPr bwMode="auto">
          <a:xfrm>
            <a:off x="4534677" y="609397"/>
            <a:ext cx="3122645" cy="335120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ésultat de recherche d'images pour &quot;university of arizona logo&quot;">
            <a:extLst>
              <a:ext uri="{FF2B5EF4-FFF2-40B4-BE49-F238E27FC236}">
                <a16:creationId xmlns:a16="http://schemas.microsoft.com/office/drawing/2014/main" id="{C0E52AC0-E977-FC4F-88D7-21DFBB129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24" y="5509085"/>
            <a:ext cx="1255493" cy="117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872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9" name="TextBox 28">
            <a:extLst>
              <a:ext uri="{FF2B5EF4-FFF2-40B4-BE49-F238E27FC236}">
                <a16:creationId xmlns:a16="http://schemas.microsoft.com/office/drawing/2014/main" id="{6A57D42C-A438-984A-AFC0-CE2F21B7BB58}"/>
              </a:ext>
            </a:extLst>
          </p:cNvPr>
          <p:cNvSpPr txBox="1"/>
          <p:nvPr/>
        </p:nvSpPr>
        <p:spPr>
          <a:xfrm>
            <a:off x="193963" y="1295400"/>
            <a:ext cx="8478982" cy="369332"/>
          </a:xfrm>
          <a:prstGeom prst="rect">
            <a:avLst/>
          </a:prstGeom>
          <a:noFill/>
        </p:spPr>
        <p:txBody>
          <a:bodyPr wrap="square" rtlCol="0">
            <a:spAutoFit/>
          </a:bodyPr>
          <a:lstStyle/>
          <a:p>
            <a:r>
              <a:rPr lang="en-US" dirty="0"/>
              <a:t>How can we search such a big database?</a:t>
            </a:r>
          </a:p>
        </p:txBody>
      </p:sp>
      <p:pic>
        <p:nvPicPr>
          <p:cNvPr id="3" name="Picture 2">
            <a:extLst>
              <a:ext uri="{FF2B5EF4-FFF2-40B4-BE49-F238E27FC236}">
                <a16:creationId xmlns:a16="http://schemas.microsoft.com/office/drawing/2014/main" id="{E512B1E5-88D6-5249-85D6-CD029B7B54A1}"/>
              </a:ext>
            </a:extLst>
          </p:cNvPr>
          <p:cNvPicPr>
            <a:picLocks noChangeAspect="1"/>
          </p:cNvPicPr>
          <p:nvPr/>
        </p:nvPicPr>
        <p:blipFill>
          <a:blip r:embed="rId4"/>
          <a:stretch>
            <a:fillRect/>
          </a:stretch>
        </p:blipFill>
        <p:spPr>
          <a:xfrm>
            <a:off x="124692" y="1966295"/>
            <a:ext cx="5971308" cy="1490367"/>
          </a:xfrm>
          <a:prstGeom prst="rect">
            <a:avLst/>
          </a:prstGeom>
        </p:spPr>
      </p:pic>
      <p:sp>
        <p:nvSpPr>
          <p:cNvPr id="4" name="Rectangle 3">
            <a:extLst>
              <a:ext uri="{FF2B5EF4-FFF2-40B4-BE49-F238E27FC236}">
                <a16:creationId xmlns:a16="http://schemas.microsoft.com/office/drawing/2014/main" id="{73CB2572-0424-2544-B5F0-4E82AED9094C}"/>
              </a:ext>
            </a:extLst>
          </p:cNvPr>
          <p:cNvSpPr/>
          <p:nvPr/>
        </p:nvSpPr>
        <p:spPr>
          <a:xfrm>
            <a:off x="1184564" y="4433452"/>
            <a:ext cx="9822872" cy="11499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NCBI Blast page</a:t>
            </a:r>
            <a:r>
              <a:rPr lang="en-US" dirty="0"/>
              <a:t> and select the Nucleotide Blast tool.</a:t>
            </a:r>
          </a:p>
          <a:p>
            <a:endParaRPr lang="en-US" dirty="0"/>
          </a:p>
          <a:p>
            <a:r>
              <a:rPr lang="en-US" dirty="0"/>
              <a:t>Query the unknown sequence against the "Nucleotide collection (nr/</a:t>
            </a:r>
            <a:r>
              <a:rPr lang="en-US" dirty="0" err="1"/>
              <a:t>nt</a:t>
            </a:r>
            <a:r>
              <a:rPr lang="en-US" dirty="0"/>
              <a:t>)" database to query. </a:t>
            </a:r>
          </a:p>
        </p:txBody>
      </p:sp>
      <p:sp>
        <p:nvSpPr>
          <p:cNvPr id="5" name="TextBox 4">
            <a:extLst>
              <a:ext uri="{FF2B5EF4-FFF2-40B4-BE49-F238E27FC236}">
                <a16:creationId xmlns:a16="http://schemas.microsoft.com/office/drawing/2014/main" id="{9F720631-2A3E-B84E-B8C4-91396185FA61}"/>
              </a:ext>
            </a:extLst>
          </p:cNvPr>
          <p:cNvSpPr txBox="1"/>
          <p:nvPr/>
        </p:nvSpPr>
        <p:spPr>
          <a:xfrm>
            <a:off x="6262255" y="2105561"/>
            <a:ext cx="5721928" cy="1323439"/>
          </a:xfrm>
          <a:prstGeom prst="rect">
            <a:avLst/>
          </a:prstGeom>
          <a:noFill/>
        </p:spPr>
        <p:txBody>
          <a:bodyPr wrap="square" rtlCol="0">
            <a:spAutoFit/>
          </a:bodyPr>
          <a:lstStyle/>
          <a:p>
            <a:r>
              <a:rPr lang="en-US" sz="2000" dirty="0"/>
              <a:t>The BLAST algorithm</a:t>
            </a:r>
          </a:p>
          <a:p>
            <a:pPr marL="285750" indent="-285750">
              <a:buFont typeface="Arial" panose="020B0604020202020204" pitchFamily="34" charset="0"/>
              <a:buChar char="•"/>
            </a:pPr>
            <a:r>
              <a:rPr lang="en-US" sz="2000" dirty="0"/>
              <a:t>Allows to retrieve similar sequences to a query</a:t>
            </a:r>
          </a:p>
          <a:p>
            <a:pPr marL="285750" indent="-285750">
              <a:buFont typeface="Arial" panose="020B0604020202020204" pitchFamily="34" charset="0"/>
              <a:buChar char="•"/>
            </a:pPr>
            <a:r>
              <a:rPr lang="en-US" sz="2000" dirty="0"/>
              <a:t>Works for Nucleotide and Protein sequences</a:t>
            </a:r>
          </a:p>
          <a:p>
            <a:pPr marL="285750" indent="-285750">
              <a:buFont typeface="Arial" panose="020B0604020202020204" pitchFamily="34" charset="0"/>
              <a:buChar char="•"/>
            </a:pPr>
            <a:r>
              <a:rPr lang="en-US" sz="2000" dirty="0"/>
              <a:t>VERY VERY FAST !</a:t>
            </a:r>
          </a:p>
        </p:txBody>
      </p:sp>
    </p:spTree>
    <p:extLst>
      <p:ext uri="{BB962C8B-B14F-4D97-AF65-F5344CB8AC3E}">
        <p14:creationId xmlns:p14="http://schemas.microsoft.com/office/powerpoint/2010/main" val="4370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phage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8" name="Picture 7">
            <a:extLst>
              <a:ext uri="{FF2B5EF4-FFF2-40B4-BE49-F238E27FC236}">
                <a16:creationId xmlns:a16="http://schemas.microsoft.com/office/drawing/2014/main" id="{5E401277-3C6A-AA43-8028-FCF38A6DB328}"/>
              </a:ext>
            </a:extLst>
          </p:cNvPr>
          <p:cNvPicPr>
            <a:picLocks noChangeAspect="1"/>
          </p:cNvPicPr>
          <p:nvPr/>
        </p:nvPicPr>
        <p:blipFill rotWithShape="1">
          <a:blip r:embed="rId4"/>
          <a:srcRect l="1400" t="1666" r="1793"/>
          <a:stretch/>
        </p:blipFill>
        <p:spPr>
          <a:xfrm>
            <a:off x="413711" y="1532965"/>
            <a:ext cx="3882052" cy="3792070"/>
          </a:xfrm>
          <a:prstGeom prst="ellipse">
            <a:avLst/>
          </a:prstGeom>
          <a:ln w="57150">
            <a:solidFill>
              <a:srgbClr val="049DA7"/>
            </a:solidFill>
          </a:ln>
        </p:spPr>
      </p:pic>
      <p:sp>
        <p:nvSpPr>
          <p:cNvPr id="4" name="TextBox 3">
            <a:extLst>
              <a:ext uri="{FF2B5EF4-FFF2-40B4-BE49-F238E27FC236}">
                <a16:creationId xmlns:a16="http://schemas.microsoft.com/office/drawing/2014/main" id="{A1F2FEE5-D32A-9344-8CDF-310DF5CB9343}"/>
              </a:ext>
            </a:extLst>
          </p:cNvPr>
          <p:cNvSpPr txBox="1"/>
          <p:nvPr/>
        </p:nvSpPr>
        <p:spPr>
          <a:xfrm>
            <a:off x="5001490" y="2005601"/>
            <a:ext cx="6899564" cy="1631216"/>
          </a:xfrm>
          <a:prstGeom prst="rect">
            <a:avLst/>
          </a:prstGeom>
          <a:noFill/>
        </p:spPr>
        <p:txBody>
          <a:bodyPr wrap="square" rtlCol="0">
            <a:spAutoFit/>
          </a:bodyPr>
          <a:lstStyle/>
          <a:p>
            <a:r>
              <a:rPr lang="en-US" sz="2000" dirty="0"/>
              <a:t>Even bacteria can get a virus! Viruses that infect bacteria are called </a:t>
            </a:r>
            <a:r>
              <a:rPr lang="en-US" sz="2000" b="1" dirty="0"/>
              <a:t>bacteriophages (or phages for short)</a:t>
            </a:r>
          </a:p>
          <a:p>
            <a:endParaRPr lang="en-US" sz="2000" b="1" dirty="0"/>
          </a:p>
          <a:p>
            <a:r>
              <a:rPr lang="en-US" sz="2000" dirty="0"/>
              <a:t>Bacteriophages, just like other viruses, must infect a host cell in order to reproduce. </a:t>
            </a:r>
          </a:p>
        </p:txBody>
      </p:sp>
      <p:sp>
        <p:nvSpPr>
          <p:cNvPr id="6" name="TextBox 5">
            <a:extLst>
              <a:ext uri="{FF2B5EF4-FFF2-40B4-BE49-F238E27FC236}">
                <a16:creationId xmlns:a16="http://schemas.microsoft.com/office/drawing/2014/main" id="{F52CF184-3958-524C-8C05-AE483B5EC3B4}"/>
              </a:ext>
            </a:extLst>
          </p:cNvPr>
          <p:cNvSpPr txBox="1"/>
          <p:nvPr/>
        </p:nvSpPr>
        <p:spPr>
          <a:xfrm>
            <a:off x="5043054" y="4554838"/>
            <a:ext cx="6899564" cy="1015663"/>
          </a:xfrm>
          <a:prstGeom prst="rect">
            <a:avLst/>
          </a:prstGeom>
          <a:noFill/>
        </p:spPr>
        <p:txBody>
          <a:bodyPr wrap="square" rtlCol="0">
            <a:spAutoFit/>
          </a:bodyPr>
          <a:lstStyle/>
          <a:p>
            <a:r>
              <a:rPr lang="en-US" sz="2000" dirty="0"/>
              <a:t>They are the most abundant organism on earth, </a:t>
            </a:r>
          </a:p>
          <a:p>
            <a:pPr marL="342900" indent="-342900">
              <a:buFont typeface="Arial" panose="020B0604020202020204" pitchFamily="34" charset="0"/>
              <a:buChar char="•"/>
            </a:pPr>
            <a:r>
              <a:rPr lang="en-US" sz="2000" dirty="0"/>
              <a:t>Est. 10</a:t>
            </a:r>
            <a:r>
              <a:rPr lang="en-US" sz="2000" baseline="30000" dirty="0"/>
              <a:t>6</a:t>
            </a:r>
            <a:r>
              <a:rPr lang="en-US" sz="2000" dirty="0"/>
              <a:t> – 10</a:t>
            </a:r>
            <a:r>
              <a:rPr lang="en-US" sz="2000" baseline="30000" dirty="0"/>
              <a:t>8</a:t>
            </a:r>
            <a:r>
              <a:rPr lang="en-US" sz="2000" dirty="0"/>
              <a:t> phages/ml of seawater!</a:t>
            </a:r>
          </a:p>
          <a:p>
            <a:pPr marL="342900" indent="-342900">
              <a:buFont typeface="Arial" panose="020B0604020202020204" pitchFamily="34" charset="0"/>
              <a:buChar char="•"/>
            </a:pPr>
            <a:r>
              <a:rPr lang="en-US" sz="2000" dirty="0"/>
              <a:t>And can be found in every ecosystems</a:t>
            </a:r>
          </a:p>
        </p:txBody>
      </p:sp>
    </p:spTree>
    <p:extLst>
      <p:ext uri="{BB962C8B-B14F-4D97-AF65-F5344CB8AC3E}">
        <p14:creationId xmlns:p14="http://schemas.microsoft.com/office/powerpoint/2010/main" val="30769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cyanobacteria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6248273-F7F4-FF41-9373-8277EE37F6DF}"/>
              </a:ext>
            </a:extLst>
          </p:cNvPr>
          <p:cNvSpPr txBox="1"/>
          <p:nvPr/>
        </p:nvSpPr>
        <p:spPr>
          <a:xfrm>
            <a:off x="4862944" y="1997839"/>
            <a:ext cx="7218219" cy="3477875"/>
          </a:xfrm>
          <a:prstGeom prst="rect">
            <a:avLst/>
          </a:prstGeom>
          <a:noFill/>
        </p:spPr>
        <p:txBody>
          <a:bodyPr wrap="square" rtlCol="0">
            <a:spAutoFit/>
          </a:bodyPr>
          <a:lstStyle/>
          <a:p>
            <a:r>
              <a:rPr lang="en-US" sz="2000" dirty="0"/>
              <a:t>Cyanobacteria (sometimes called green-blue algae) is a phylum of </a:t>
            </a:r>
            <a:r>
              <a:rPr lang="en-US" sz="2000" b="1" dirty="0">
                <a:solidFill>
                  <a:srgbClr val="148D98"/>
                </a:solidFill>
              </a:rPr>
              <a:t>photosynthetic bacteria</a:t>
            </a:r>
            <a:r>
              <a:rPr lang="en-US" sz="2000" dirty="0"/>
              <a:t>.</a:t>
            </a:r>
          </a:p>
          <a:p>
            <a:endParaRPr lang="en-US" sz="2000" dirty="0"/>
          </a:p>
          <a:p>
            <a:r>
              <a:rPr lang="en-US" sz="2000" dirty="0"/>
              <a:t>Cyanobacteria typically obtain their energy by oxygenic photosynthesis. </a:t>
            </a:r>
          </a:p>
          <a:p>
            <a:endParaRPr lang="en-US" sz="2000" dirty="0"/>
          </a:p>
          <a:p>
            <a:r>
              <a:rPr lang="en-US" sz="2000" dirty="0"/>
              <a:t>They are thought to have converted the early oxygen-poor atmosphere during the </a:t>
            </a:r>
            <a:r>
              <a:rPr lang="en-US" sz="2000" b="1" dirty="0">
                <a:solidFill>
                  <a:srgbClr val="148D98"/>
                </a:solidFill>
              </a:rPr>
              <a:t>Great oxygenation event </a:t>
            </a:r>
            <a:r>
              <a:rPr lang="en-US" sz="2000" dirty="0"/>
              <a:t>(2.4 billion years ago )</a:t>
            </a:r>
          </a:p>
          <a:p>
            <a:endParaRPr lang="en-US" sz="2000" dirty="0"/>
          </a:p>
          <a:p>
            <a:r>
              <a:rPr lang="en-US" sz="2000" dirty="0"/>
              <a:t>They are abundant in both terrestrial and aquatic ecosystems</a:t>
            </a:r>
          </a:p>
        </p:txBody>
      </p:sp>
      <p:pic>
        <p:nvPicPr>
          <p:cNvPr id="1026" name="Picture 2">
            <a:extLst>
              <a:ext uri="{FF2B5EF4-FFF2-40B4-BE49-F238E27FC236}">
                <a16:creationId xmlns:a16="http://schemas.microsoft.com/office/drawing/2014/main" id="{59892954-1986-CD46-91B5-514352D4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63" y="1842653"/>
            <a:ext cx="3742459" cy="374245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0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01781" y="2537983"/>
            <a:ext cx="10529455" cy="3877985"/>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Bacteriophage S-PM2 infecting the cyanobacteria </a:t>
            </a:r>
            <a:r>
              <a:rPr lang="en-US" dirty="0" err="1">
                <a:solidFill>
                  <a:srgbClr val="148D98"/>
                </a:solidFill>
              </a:rPr>
              <a:t>Synechococcus</a:t>
            </a:r>
            <a:endParaRPr lang="en-US" dirty="0">
              <a:solidFill>
                <a:srgbClr val="148D98"/>
              </a:solidFill>
            </a:endParaRPr>
          </a:p>
          <a:p>
            <a:pPr lvl="2"/>
            <a:endParaRPr lang="en-US" dirty="0">
              <a:solidFill>
                <a:srgbClr val="148D98"/>
              </a:solidFill>
            </a:endParaRPr>
          </a:p>
          <a:p>
            <a:pPr marL="742950" lvl="1" indent="-285750">
              <a:buFont typeface="Arial" panose="020B0604020202020204" pitchFamily="34" charset="0"/>
              <a:buChar char="•"/>
            </a:pPr>
            <a:r>
              <a:rPr lang="en-US" dirty="0"/>
              <a:t>Where can we find this organism in ecosystems?</a:t>
            </a:r>
          </a:p>
          <a:p>
            <a:pPr lvl="2"/>
            <a:r>
              <a:rPr lang="en-US" dirty="0">
                <a:solidFill>
                  <a:srgbClr val="148D98"/>
                </a:solidFill>
              </a:rPr>
              <a:t>Abundant in ocean ecosystems, surface water</a:t>
            </a:r>
          </a:p>
          <a:p>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endParaRPr lang="en-US" dirty="0"/>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A2DC535-8EBE-EE4F-BF36-0402D387C8AF}"/>
              </a:ext>
            </a:extLst>
          </p:cNvPr>
          <p:cNvSpPr txBox="1"/>
          <p:nvPr/>
        </p:nvSpPr>
        <p:spPr>
          <a:xfrm>
            <a:off x="1385453" y="965998"/>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92100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4" name="TextBox 23">
            <a:extLst>
              <a:ext uri="{FF2B5EF4-FFF2-40B4-BE49-F238E27FC236}">
                <a16:creationId xmlns:a16="http://schemas.microsoft.com/office/drawing/2014/main" id="{BCBF3BE6-CE50-DB4C-BB19-92A8EE983D3B}"/>
              </a:ext>
            </a:extLst>
          </p:cNvPr>
          <p:cNvSpPr txBox="1"/>
          <p:nvPr/>
        </p:nvSpPr>
        <p:spPr>
          <a:xfrm>
            <a:off x="471053" y="134216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9" name="Straight Arrow Connector 8">
            <a:extLst>
              <a:ext uri="{FF2B5EF4-FFF2-40B4-BE49-F238E27FC236}">
                <a16:creationId xmlns:a16="http://schemas.microsoft.com/office/drawing/2014/main" id="{DEA0C571-55F4-8448-925C-287144BAB562}"/>
              </a:ext>
            </a:extLst>
          </p:cNvPr>
          <p:cNvCxnSpPr/>
          <p:nvPr/>
        </p:nvCxnSpPr>
        <p:spPr>
          <a:xfrm>
            <a:off x="4862945" y="207818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6AAB098-C6F3-0248-9981-BB1DE8A01487}"/>
              </a:ext>
            </a:extLst>
          </p:cNvPr>
          <p:cNvSpPr/>
          <p:nvPr/>
        </p:nvSpPr>
        <p:spPr>
          <a:xfrm>
            <a:off x="1025236" y="3865418"/>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is a gene? How can we identify a gene in a DNA sequence?</a:t>
            </a:r>
          </a:p>
        </p:txBody>
      </p:sp>
      <p:sp>
        <p:nvSpPr>
          <p:cNvPr id="3" name="TextBox 2">
            <a:extLst>
              <a:ext uri="{FF2B5EF4-FFF2-40B4-BE49-F238E27FC236}">
                <a16:creationId xmlns:a16="http://schemas.microsoft.com/office/drawing/2014/main" id="{C7E5A2B9-8FC8-1841-B66D-CE30BA963F08}"/>
              </a:ext>
            </a:extLst>
          </p:cNvPr>
          <p:cNvSpPr txBox="1"/>
          <p:nvPr/>
        </p:nvSpPr>
        <p:spPr>
          <a:xfrm>
            <a:off x="6303818" y="1787237"/>
            <a:ext cx="4017818"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Viral Capsid protein</a:t>
            </a:r>
          </a:p>
          <a:p>
            <a:pPr marL="285750" indent="-285750">
              <a:buFont typeface="Arial" panose="020B0604020202020204" pitchFamily="34" charset="0"/>
              <a:buChar char="•"/>
            </a:pPr>
            <a:r>
              <a:rPr lang="en-US" dirty="0"/>
              <a:t>Endonuclease ….</a:t>
            </a:r>
          </a:p>
        </p:txBody>
      </p:sp>
    </p:spTree>
    <p:extLst>
      <p:ext uri="{BB962C8B-B14F-4D97-AF65-F5344CB8AC3E}">
        <p14:creationId xmlns:p14="http://schemas.microsoft.com/office/powerpoint/2010/main" val="190969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2FCD19-CA4B-AF4A-9715-D029F3AB9A10}"/>
              </a:ext>
            </a:extLst>
          </p:cNvPr>
          <p:cNvGrpSpPr/>
          <p:nvPr/>
        </p:nvGrpSpPr>
        <p:grpSpPr>
          <a:xfrm>
            <a:off x="1988376" y="1385456"/>
            <a:ext cx="7515843" cy="498762"/>
            <a:chOff x="2258291" y="1163783"/>
            <a:chExt cx="6054437" cy="401781"/>
          </a:xfrm>
        </p:grpSpPr>
        <p:pic>
          <p:nvPicPr>
            <p:cNvPr id="11" name="Picture 4">
              <a:extLst>
                <a:ext uri="{FF2B5EF4-FFF2-40B4-BE49-F238E27FC236}">
                  <a16:creationId xmlns:a16="http://schemas.microsoft.com/office/drawing/2014/main" id="{DBCD3BAB-6AA8-4A43-BB68-E8EF5DCA9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4" t="2541" r="27763" b="89497"/>
            <a:stretch/>
          </p:blipFill>
          <p:spPr bwMode="auto">
            <a:xfrm>
              <a:off x="2258291" y="1163783"/>
              <a:ext cx="4724400" cy="4017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6806AF8-28AD-1D40-B147-D14D07BBD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43" t="3365" r="65625" b="89771"/>
            <a:stretch/>
          </p:blipFill>
          <p:spPr bwMode="auto">
            <a:xfrm>
              <a:off x="6982691" y="1205344"/>
              <a:ext cx="1330037" cy="3463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4136" y="-213286"/>
            <a:ext cx="1137864" cy="1137864"/>
          </a:xfrm>
          <a:prstGeom prst="rect">
            <a:avLst/>
          </a:prstGeom>
        </p:spPr>
      </p:pic>
      <p:pic>
        <p:nvPicPr>
          <p:cNvPr id="1028" name="Picture 4">
            <a:extLst>
              <a:ext uri="{FF2B5EF4-FFF2-40B4-BE49-F238E27FC236}">
                <a16:creationId xmlns:a16="http://schemas.microsoft.com/office/drawing/2014/main" id="{2E014C06-79AF-6E41-B1A1-B5793F14D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6" t="77762" r="64942"/>
          <a:stretch/>
        </p:blipFill>
        <p:spPr bwMode="auto">
          <a:xfrm>
            <a:off x="5283029" y="4585853"/>
            <a:ext cx="1625942" cy="1343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FEF77EE8-9183-494A-AF53-8C077EBEE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 t="31230" r="84943" b="63417"/>
          <a:stretch/>
        </p:blipFill>
        <p:spPr bwMode="auto">
          <a:xfrm>
            <a:off x="3124373" y="2999509"/>
            <a:ext cx="1115118" cy="297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0636526-5890-1D40-9C76-F9F9D81D5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74" t="6659" r="27763" b="90046"/>
          <a:stretch/>
        </p:blipFill>
        <p:spPr bwMode="auto">
          <a:xfrm>
            <a:off x="4544290" y="3061855"/>
            <a:ext cx="3307742" cy="20781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B15424-24C5-6A4B-9D78-9BE8900076D5}"/>
              </a:ext>
            </a:extLst>
          </p:cNvPr>
          <p:cNvCxnSpPr>
            <a:cxnSpLocks/>
          </p:cNvCxnSpPr>
          <p:nvPr/>
        </p:nvCxnSpPr>
        <p:spPr>
          <a:xfrm>
            <a:off x="6096000" y="1939636"/>
            <a:ext cx="0" cy="9698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ABD4FD-EE85-024A-92D2-54C6CAC80309}"/>
              </a:ext>
            </a:extLst>
          </p:cNvPr>
          <p:cNvCxnSpPr>
            <a:cxnSpLocks/>
          </p:cNvCxnSpPr>
          <p:nvPr/>
        </p:nvCxnSpPr>
        <p:spPr>
          <a:xfrm>
            <a:off x="6096000" y="3429000"/>
            <a:ext cx="0" cy="893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4">
            <a:extLst>
              <a:ext uri="{FF2B5EF4-FFF2-40B4-BE49-F238E27FC236}">
                <a16:creationId xmlns:a16="http://schemas.microsoft.com/office/drawing/2014/main" id="{50CF86C1-B5C9-B844-A51B-8817FA9948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 t="81201" r="85799" b="9170"/>
          <a:stretch/>
        </p:blipFill>
        <p:spPr bwMode="auto">
          <a:xfrm>
            <a:off x="4036121" y="4918363"/>
            <a:ext cx="1048498" cy="581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30968C-B4E5-B340-83F7-772C442FDF00}"/>
              </a:ext>
            </a:extLst>
          </p:cNvPr>
          <p:cNvSpPr txBox="1"/>
          <p:nvPr/>
        </p:nvSpPr>
        <p:spPr>
          <a:xfrm>
            <a:off x="5361708" y="1080655"/>
            <a:ext cx="2382982" cy="369332"/>
          </a:xfrm>
          <a:prstGeom prst="rect">
            <a:avLst/>
          </a:prstGeom>
          <a:noFill/>
        </p:spPr>
        <p:txBody>
          <a:bodyPr wrap="square" rtlCol="0">
            <a:spAutoFit/>
          </a:bodyPr>
          <a:lstStyle/>
          <a:p>
            <a:r>
              <a:rPr lang="en-US" dirty="0"/>
              <a:t>Coding sequence</a:t>
            </a:r>
          </a:p>
        </p:txBody>
      </p:sp>
      <p:sp>
        <p:nvSpPr>
          <p:cNvPr id="26" name="TextBox 25">
            <a:extLst>
              <a:ext uri="{FF2B5EF4-FFF2-40B4-BE49-F238E27FC236}">
                <a16:creationId xmlns:a16="http://schemas.microsoft.com/office/drawing/2014/main" id="{4222E379-68DD-D740-B1FC-33F69DEF4324}"/>
              </a:ext>
            </a:extLst>
          </p:cNvPr>
          <p:cNvSpPr txBox="1"/>
          <p:nvPr/>
        </p:nvSpPr>
        <p:spPr>
          <a:xfrm>
            <a:off x="7966363" y="1080655"/>
            <a:ext cx="2382982" cy="369332"/>
          </a:xfrm>
          <a:prstGeom prst="rect">
            <a:avLst/>
          </a:prstGeom>
          <a:noFill/>
        </p:spPr>
        <p:txBody>
          <a:bodyPr wrap="square" rtlCol="0">
            <a:spAutoFit/>
          </a:bodyPr>
          <a:lstStyle/>
          <a:p>
            <a:r>
              <a:rPr lang="en-US" dirty="0"/>
              <a:t>Non coding</a:t>
            </a:r>
          </a:p>
        </p:txBody>
      </p:sp>
      <p:sp>
        <p:nvSpPr>
          <p:cNvPr id="27" name="TextBox 26">
            <a:extLst>
              <a:ext uri="{FF2B5EF4-FFF2-40B4-BE49-F238E27FC236}">
                <a16:creationId xmlns:a16="http://schemas.microsoft.com/office/drawing/2014/main" id="{01827237-B40E-4148-B1FB-CAC2151A2936}"/>
              </a:ext>
            </a:extLst>
          </p:cNvPr>
          <p:cNvSpPr txBox="1"/>
          <p:nvPr/>
        </p:nvSpPr>
        <p:spPr>
          <a:xfrm>
            <a:off x="3061854" y="1094510"/>
            <a:ext cx="2382982" cy="369332"/>
          </a:xfrm>
          <a:prstGeom prst="rect">
            <a:avLst/>
          </a:prstGeom>
          <a:noFill/>
        </p:spPr>
        <p:txBody>
          <a:bodyPr wrap="square" rtlCol="0">
            <a:spAutoFit/>
          </a:bodyPr>
          <a:lstStyle/>
          <a:p>
            <a:r>
              <a:rPr lang="en-US" dirty="0"/>
              <a:t>Non coding</a:t>
            </a:r>
          </a:p>
        </p:txBody>
      </p:sp>
      <p:sp>
        <p:nvSpPr>
          <p:cNvPr id="4" name="Right Brace 3">
            <a:extLst>
              <a:ext uri="{FF2B5EF4-FFF2-40B4-BE49-F238E27FC236}">
                <a16:creationId xmlns:a16="http://schemas.microsoft.com/office/drawing/2014/main" id="{69DD5380-99EC-F44D-8C9A-25140718396D}"/>
              </a:ext>
            </a:extLst>
          </p:cNvPr>
          <p:cNvSpPr/>
          <p:nvPr/>
        </p:nvSpPr>
        <p:spPr>
          <a:xfrm rot="5400000">
            <a:off x="4316730" y="1795203"/>
            <a:ext cx="140623" cy="42949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9A50ABE-FC64-E34F-9555-A5E7E55DD5C2}"/>
              </a:ext>
            </a:extLst>
          </p:cNvPr>
          <p:cNvSpPr txBox="1"/>
          <p:nvPr/>
        </p:nvSpPr>
        <p:spPr>
          <a:xfrm>
            <a:off x="3976255" y="2119749"/>
            <a:ext cx="1205345" cy="369332"/>
          </a:xfrm>
          <a:prstGeom prst="rect">
            <a:avLst/>
          </a:prstGeom>
          <a:noFill/>
        </p:spPr>
        <p:txBody>
          <a:bodyPr wrap="square" rtlCol="0">
            <a:spAutoFit/>
          </a:bodyPr>
          <a:lstStyle/>
          <a:p>
            <a:r>
              <a:rPr lang="en-US" dirty="0"/>
              <a:t>Promoter</a:t>
            </a:r>
          </a:p>
        </p:txBody>
      </p:sp>
      <p:sp>
        <p:nvSpPr>
          <p:cNvPr id="18" name="Right Brace 17">
            <a:extLst>
              <a:ext uri="{FF2B5EF4-FFF2-40B4-BE49-F238E27FC236}">
                <a16:creationId xmlns:a16="http://schemas.microsoft.com/office/drawing/2014/main" id="{61215F73-A95D-7248-A540-8F5AC4B44FDB}"/>
              </a:ext>
            </a:extLst>
          </p:cNvPr>
          <p:cNvSpPr/>
          <p:nvPr/>
        </p:nvSpPr>
        <p:spPr>
          <a:xfrm rot="5400000">
            <a:off x="3395398" y="1566599"/>
            <a:ext cx="152403" cy="8984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617002B-6185-8D49-88A6-E137F8EE8CBC}"/>
              </a:ext>
            </a:extLst>
          </p:cNvPr>
          <p:cNvSpPr txBox="1"/>
          <p:nvPr/>
        </p:nvSpPr>
        <p:spPr>
          <a:xfrm>
            <a:off x="2895599" y="2105893"/>
            <a:ext cx="1177637" cy="369332"/>
          </a:xfrm>
          <a:prstGeom prst="rect">
            <a:avLst/>
          </a:prstGeom>
          <a:noFill/>
        </p:spPr>
        <p:txBody>
          <a:bodyPr wrap="square" rtlCol="0">
            <a:spAutoFit/>
          </a:bodyPr>
          <a:lstStyle/>
          <a:p>
            <a:r>
              <a:rPr lang="en-US" dirty="0"/>
              <a:t>Upstream</a:t>
            </a:r>
          </a:p>
        </p:txBody>
      </p:sp>
      <p:sp>
        <p:nvSpPr>
          <p:cNvPr id="21" name="Right Brace 20">
            <a:extLst>
              <a:ext uri="{FF2B5EF4-FFF2-40B4-BE49-F238E27FC236}">
                <a16:creationId xmlns:a16="http://schemas.microsoft.com/office/drawing/2014/main" id="{C87F9631-EF0C-F24A-88DD-8ED385D520C5}"/>
              </a:ext>
            </a:extLst>
          </p:cNvPr>
          <p:cNvSpPr/>
          <p:nvPr/>
        </p:nvSpPr>
        <p:spPr>
          <a:xfrm rot="5400000">
            <a:off x="8625489" y="1268730"/>
            <a:ext cx="166261" cy="15911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00CE654-3E26-2D46-A093-055B3C0B1D57}"/>
              </a:ext>
            </a:extLst>
          </p:cNvPr>
          <p:cNvSpPr txBox="1"/>
          <p:nvPr/>
        </p:nvSpPr>
        <p:spPr>
          <a:xfrm>
            <a:off x="8063344" y="2105890"/>
            <a:ext cx="2382982" cy="369332"/>
          </a:xfrm>
          <a:prstGeom prst="rect">
            <a:avLst/>
          </a:prstGeom>
          <a:noFill/>
        </p:spPr>
        <p:txBody>
          <a:bodyPr wrap="square" rtlCol="0">
            <a:spAutoFit/>
          </a:bodyPr>
          <a:lstStyle/>
          <a:p>
            <a:r>
              <a:rPr lang="en-US" dirty="0"/>
              <a:t>Downstream</a:t>
            </a:r>
          </a:p>
        </p:txBody>
      </p:sp>
    </p:spTree>
    <p:extLst>
      <p:ext uri="{BB962C8B-B14F-4D97-AF65-F5344CB8AC3E}">
        <p14:creationId xmlns:p14="http://schemas.microsoft.com/office/powerpoint/2010/main" val="337690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1F775A5-B035-224D-A476-14F09C45F309}"/>
              </a:ext>
            </a:extLst>
          </p:cNvPr>
          <p:cNvSpPr/>
          <p:nvPr/>
        </p:nvSpPr>
        <p:spPr>
          <a:xfrm>
            <a:off x="2618509" y="4973781"/>
            <a:ext cx="7467600" cy="1620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GeneMark</a:t>
            </a:r>
            <a:r>
              <a:rPr lang="en-US" dirty="0"/>
              <a:t> webpage</a:t>
            </a:r>
          </a:p>
          <a:p>
            <a:endParaRPr lang="en-US" dirty="0"/>
          </a:p>
          <a:p>
            <a:r>
              <a:rPr lang="en-US" dirty="0"/>
              <a:t>Paste the sequence in the input box. Select "Protein sequence" as output. </a:t>
            </a:r>
          </a:p>
          <a:p>
            <a:endParaRPr lang="en-US" dirty="0"/>
          </a:p>
          <a:p>
            <a:r>
              <a:rPr lang="en-US" dirty="0"/>
              <a:t>Run </a:t>
            </a:r>
            <a:r>
              <a:rPr lang="en-US" dirty="0" err="1"/>
              <a:t>GeneMark</a:t>
            </a:r>
            <a:r>
              <a:rPr lang="en-US" dirty="0"/>
              <a:t> and open the protein sequence output.</a:t>
            </a:r>
          </a:p>
        </p:txBody>
      </p:sp>
    </p:spTree>
    <p:extLst>
      <p:ext uri="{BB962C8B-B14F-4D97-AF65-F5344CB8AC3E}">
        <p14:creationId xmlns:p14="http://schemas.microsoft.com/office/powerpoint/2010/main" val="229872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608A195B-BA42-6F48-B532-9623AED3A7ED}"/>
              </a:ext>
            </a:extLst>
          </p:cNvPr>
          <p:cNvSpPr/>
          <p:nvPr/>
        </p:nvSpPr>
        <p:spPr>
          <a:xfrm>
            <a:off x="1025236" y="51123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ORFs did the algorithm identify in our sequence?</a:t>
            </a:r>
          </a:p>
        </p:txBody>
      </p:sp>
    </p:spTree>
    <p:extLst>
      <p:ext uri="{BB962C8B-B14F-4D97-AF65-F5344CB8AC3E}">
        <p14:creationId xmlns:p14="http://schemas.microsoft.com/office/powerpoint/2010/main" val="78089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01781" y="2537983"/>
            <a:ext cx="10529455" cy="4154984"/>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Bacteriophage S-PM2 infecting the cyanobacteria </a:t>
            </a:r>
            <a:r>
              <a:rPr lang="en-US" dirty="0" err="1">
                <a:solidFill>
                  <a:srgbClr val="148D98"/>
                </a:solidFill>
              </a:rPr>
              <a:t>Synechococcus</a:t>
            </a:r>
            <a:endParaRPr lang="en-US" dirty="0">
              <a:solidFill>
                <a:srgbClr val="148D98"/>
              </a:solidFill>
            </a:endParaRPr>
          </a:p>
          <a:p>
            <a:pPr lvl="2"/>
            <a:endParaRPr lang="en-US" dirty="0">
              <a:solidFill>
                <a:srgbClr val="148D98"/>
              </a:solidFill>
            </a:endParaRPr>
          </a:p>
          <a:p>
            <a:pPr marL="742950" lvl="1" indent="-285750">
              <a:buFont typeface="Arial" panose="020B0604020202020204" pitchFamily="34" charset="0"/>
              <a:buChar char="•"/>
            </a:pPr>
            <a:r>
              <a:rPr lang="en-US" dirty="0"/>
              <a:t>Where can we find this organism in ecosystems?</a:t>
            </a:r>
          </a:p>
          <a:p>
            <a:pPr lvl="2"/>
            <a:r>
              <a:rPr lang="en-US" dirty="0">
                <a:solidFill>
                  <a:srgbClr val="148D98"/>
                </a:solidFill>
              </a:rPr>
              <a:t>Abundant in ocean ecosystems, surface water</a:t>
            </a:r>
          </a:p>
          <a:p>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r>
              <a:rPr lang="en-US" dirty="0"/>
              <a:t>	</a:t>
            </a:r>
            <a:r>
              <a:rPr lang="en-US" dirty="0">
                <a:solidFill>
                  <a:srgbClr val="148D98"/>
                </a:solidFill>
              </a:rPr>
              <a:t>6 putative gene identified</a:t>
            </a:r>
          </a:p>
          <a:p>
            <a:pPr lvl="1"/>
            <a:endParaRPr lang="en-US" dirty="0"/>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A2DC535-8EBE-EE4F-BF36-0402D387C8AF}"/>
              </a:ext>
            </a:extLst>
          </p:cNvPr>
          <p:cNvSpPr txBox="1"/>
          <p:nvPr/>
        </p:nvSpPr>
        <p:spPr>
          <a:xfrm>
            <a:off x="1385453" y="965998"/>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205050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Rectangle 7">
            <a:extLst>
              <a:ext uri="{FF2B5EF4-FFF2-40B4-BE49-F238E27FC236}">
                <a16:creationId xmlns:a16="http://schemas.microsoft.com/office/drawing/2014/main" id="{608A195B-BA42-6F48-B532-9623AED3A7ED}"/>
              </a:ext>
            </a:extLst>
          </p:cNvPr>
          <p:cNvSpPr/>
          <p:nvPr/>
        </p:nvSpPr>
        <p:spPr>
          <a:xfrm>
            <a:off x="1025236" y="4322617"/>
            <a:ext cx="10141527" cy="17872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use </a:t>
            </a:r>
            <a:r>
              <a:rPr lang="en-US" dirty="0">
                <a:hlinkClick r:id="rId4"/>
              </a:rPr>
              <a:t>BlastP</a:t>
            </a:r>
            <a:r>
              <a:rPr lang="en-US" dirty="0"/>
              <a:t> against the NCBI protein database to infer some functions from the putative proteins</a:t>
            </a:r>
          </a:p>
          <a:p>
            <a:endParaRPr lang="en-US" dirty="0"/>
          </a:p>
          <a:p>
            <a:r>
              <a:rPr lang="en-US" dirty="0"/>
              <a:t>Run </a:t>
            </a:r>
            <a:r>
              <a:rPr lang="en-US" dirty="0" err="1"/>
              <a:t>BlastP</a:t>
            </a:r>
            <a:r>
              <a:rPr lang="en-US" dirty="0"/>
              <a:t> against the "Reference proteins (</a:t>
            </a:r>
            <a:r>
              <a:rPr lang="en-US" dirty="0" err="1"/>
              <a:t>RefSeq_protein</a:t>
            </a:r>
            <a:r>
              <a:rPr lang="en-US" dirty="0"/>
              <a:t>)" database. </a:t>
            </a:r>
          </a:p>
          <a:p>
            <a:endParaRPr lang="en-US" dirty="0"/>
          </a:p>
          <a:p>
            <a:r>
              <a:rPr lang="en-US" dirty="0"/>
              <a:t>Browse the results for each of the putative proteins.</a:t>
            </a:r>
          </a:p>
        </p:txBody>
      </p:sp>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5"/>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01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About us</a:t>
            </a:r>
          </a:p>
        </p:txBody>
      </p:sp>
      <p:pic>
        <p:nvPicPr>
          <p:cNvPr id="87" name="Picture 86">
            <a:extLst>
              <a:ext uri="{FF2B5EF4-FFF2-40B4-BE49-F238E27FC236}">
                <a16:creationId xmlns:a16="http://schemas.microsoft.com/office/drawing/2014/main" id="{1D487615-C705-A246-A921-1573EE42C99D}"/>
              </a:ext>
            </a:extLst>
          </p:cNvPr>
          <p:cNvPicPr>
            <a:picLocks noChangeAspect="1"/>
          </p:cNvPicPr>
          <p:nvPr/>
        </p:nvPicPr>
        <p:blipFill rotWithShape="1">
          <a:blip r:embed="rId3"/>
          <a:srcRect l="21613" r="13527"/>
          <a:stretch/>
        </p:blipFill>
        <p:spPr>
          <a:xfrm>
            <a:off x="0" y="1094510"/>
            <a:ext cx="5027762" cy="5167746"/>
          </a:xfrm>
          <a:prstGeom prst="rect">
            <a:avLst/>
          </a:prstGeom>
        </p:spPr>
      </p:pic>
      <p:pic>
        <p:nvPicPr>
          <p:cNvPr id="89" name="Graphic 88">
            <a:extLst>
              <a:ext uri="{FF2B5EF4-FFF2-40B4-BE49-F238E27FC236}">
                <a16:creationId xmlns:a16="http://schemas.microsoft.com/office/drawing/2014/main" id="{0440AEAA-E5C7-BC47-A548-DF901C461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4136" y="-213286"/>
            <a:ext cx="1137864" cy="1137864"/>
          </a:xfrm>
          <a:prstGeom prst="rect">
            <a:avLst/>
          </a:prstGeom>
        </p:spPr>
      </p:pic>
      <p:sp>
        <p:nvSpPr>
          <p:cNvPr id="91" name="TextBox 90">
            <a:extLst>
              <a:ext uri="{FF2B5EF4-FFF2-40B4-BE49-F238E27FC236}">
                <a16:creationId xmlns:a16="http://schemas.microsoft.com/office/drawing/2014/main" id="{8BEDEF6D-A852-2740-8906-5F576D6B9475}"/>
              </a:ext>
            </a:extLst>
          </p:cNvPr>
          <p:cNvSpPr txBox="1"/>
          <p:nvPr/>
        </p:nvSpPr>
        <p:spPr>
          <a:xfrm>
            <a:off x="6913417" y="5065876"/>
            <a:ext cx="3574474" cy="646331"/>
          </a:xfrm>
          <a:prstGeom prst="rect">
            <a:avLst/>
          </a:prstGeom>
          <a:noFill/>
        </p:spPr>
        <p:txBody>
          <a:bodyPr wrap="square" rtlCol="0">
            <a:spAutoFit/>
          </a:bodyPr>
          <a:lstStyle/>
          <a:p>
            <a:pPr algn="ctr"/>
            <a:r>
              <a:rPr lang="en-US" dirty="0"/>
              <a:t>Study microbes in their ecosystems using metagenomics</a:t>
            </a:r>
          </a:p>
        </p:txBody>
      </p:sp>
      <p:pic>
        <p:nvPicPr>
          <p:cNvPr id="4" name="Picture 3">
            <a:extLst>
              <a:ext uri="{FF2B5EF4-FFF2-40B4-BE49-F238E27FC236}">
                <a16:creationId xmlns:a16="http://schemas.microsoft.com/office/drawing/2014/main" id="{1C5AD7CF-89AB-334E-AFD1-D60ED8D6FD3E}"/>
              </a:ext>
            </a:extLst>
          </p:cNvPr>
          <p:cNvPicPr>
            <a:picLocks noChangeAspect="1"/>
          </p:cNvPicPr>
          <p:nvPr/>
        </p:nvPicPr>
        <p:blipFill>
          <a:blip r:embed="rId6"/>
          <a:stretch>
            <a:fillRect/>
          </a:stretch>
        </p:blipFill>
        <p:spPr>
          <a:xfrm>
            <a:off x="5375563" y="1395974"/>
            <a:ext cx="6515435" cy="3120608"/>
          </a:xfrm>
          <a:prstGeom prst="rect">
            <a:avLst/>
          </a:prstGeom>
        </p:spPr>
      </p:pic>
    </p:spTree>
    <p:extLst>
      <p:ext uri="{BB962C8B-B14F-4D97-AF65-F5344CB8AC3E}">
        <p14:creationId xmlns:p14="http://schemas.microsoft.com/office/powerpoint/2010/main" val="2216274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4"/>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EE9BC59-0951-1744-9FC8-E661B87F89FB}"/>
              </a:ext>
            </a:extLst>
          </p:cNvPr>
          <p:cNvSpPr/>
          <p:nvPr/>
        </p:nvSpPr>
        <p:spPr>
          <a:xfrm>
            <a:off x="1025236" y="4239491"/>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type of functions did we identify? Is it surprising?</a:t>
            </a:r>
          </a:p>
        </p:txBody>
      </p:sp>
    </p:spTree>
    <p:extLst>
      <p:ext uri="{BB962C8B-B14F-4D97-AF65-F5344CB8AC3E}">
        <p14:creationId xmlns:p14="http://schemas.microsoft.com/office/powerpoint/2010/main" val="3196078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 name="Rectangle 9">
            <a:extLst>
              <a:ext uri="{FF2B5EF4-FFF2-40B4-BE49-F238E27FC236}">
                <a16:creationId xmlns:a16="http://schemas.microsoft.com/office/drawing/2014/main" id="{CEE9BC59-0951-1744-9FC8-E661B87F89FB}"/>
              </a:ext>
            </a:extLst>
          </p:cNvPr>
          <p:cNvSpPr/>
          <p:nvPr/>
        </p:nvSpPr>
        <p:spPr>
          <a:xfrm>
            <a:off x="1842655" y="5666509"/>
            <a:ext cx="8049490" cy="7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Select the Top 10 hits for this protein and look at the result as a "Distance tree".</a:t>
            </a:r>
          </a:p>
        </p:txBody>
      </p:sp>
      <p:sp>
        <p:nvSpPr>
          <p:cNvPr id="3" name="Rectangle 2">
            <a:extLst>
              <a:ext uri="{FF2B5EF4-FFF2-40B4-BE49-F238E27FC236}">
                <a16:creationId xmlns:a16="http://schemas.microsoft.com/office/drawing/2014/main" id="{374744D9-E250-C744-AAF5-5D13BE216221}"/>
              </a:ext>
            </a:extLst>
          </p:cNvPr>
          <p:cNvSpPr/>
          <p:nvPr/>
        </p:nvSpPr>
        <p:spPr>
          <a:xfrm>
            <a:off x="374073" y="1136072"/>
            <a:ext cx="6650182" cy="623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Let’s take a closer look at the protein nb4 'gene_4’. </a:t>
            </a:r>
          </a:p>
        </p:txBody>
      </p:sp>
      <p:pic>
        <p:nvPicPr>
          <p:cNvPr id="7" name="Picture 6">
            <a:extLst>
              <a:ext uri="{FF2B5EF4-FFF2-40B4-BE49-F238E27FC236}">
                <a16:creationId xmlns:a16="http://schemas.microsoft.com/office/drawing/2014/main" id="{FF9DA95B-BCA5-1346-88AD-6AED5729BAAC}"/>
              </a:ext>
            </a:extLst>
          </p:cNvPr>
          <p:cNvPicPr>
            <a:picLocks noChangeAspect="1"/>
          </p:cNvPicPr>
          <p:nvPr/>
        </p:nvPicPr>
        <p:blipFill>
          <a:blip r:embed="rId4"/>
          <a:stretch>
            <a:fillRect/>
          </a:stretch>
        </p:blipFill>
        <p:spPr>
          <a:xfrm>
            <a:off x="1371600" y="2170029"/>
            <a:ext cx="9670473" cy="3143676"/>
          </a:xfrm>
          <a:prstGeom prst="rect">
            <a:avLst/>
          </a:prstGeom>
        </p:spPr>
      </p:pic>
    </p:spTree>
    <p:extLst>
      <p:ext uri="{BB962C8B-B14F-4D97-AF65-F5344CB8AC3E}">
        <p14:creationId xmlns:p14="http://schemas.microsoft.com/office/powerpoint/2010/main" val="2139349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Horizontal gene </a:t>
            </a:r>
            <a:r>
              <a:rPr lang="en-US" sz="2400" b="1" dirty="0" err="1">
                <a:solidFill>
                  <a:srgbClr val="002060"/>
                </a:solidFill>
                <a:latin typeface="Helvetica" pitchFamily="2" charset="0"/>
              </a:rPr>
              <a:t>transfert</a:t>
            </a:r>
            <a:r>
              <a:rPr lang="en-US" sz="2400" b="1" dirty="0">
                <a:solidFill>
                  <a:srgbClr val="002060"/>
                </a:solidFill>
                <a:latin typeface="Helvetica" pitchFamily="2" charset="0"/>
              </a:rPr>
              <a:t>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026" name="Picture 2" descr="Horizontal Gene Transfer — University of Leicester">
            <a:extLst>
              <a:ext uri="{FF2B5EF4-FFF2-40B4-BE49-F238E27FC236}">
                <a16:creationId xmlns:a16="http://schemas.microsoft.com/office/drawing/2014/main" id="{4BC9C42E-30C1-2C48-88BD-BFB6A03DC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208" y="993154"/>
            <a:ext cx="9117012" cy="572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073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01781" y="2537983"/>
            <a:ext cx="10529455" cy="4431983"/>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Bacteriophage S-PM2 infecting the cyanobacteria </a:t>
            </a:r>
            <a:r>
              <a:rPr lang="en-US" dirty="0" err="1">
                <a:solidFill>
                  <a:srgbClr val="148D98"/>
                </a:solidFill>
              </a:rPr>
              <a:t>Synechococcus</a:t>
            </a:r>
            <a:endParaRPr lang="en-US" dirty="0">
              <a:solidFill>
                <a:srgbClr val="148D98"/>
              </a:solidFill>
            </a:endParaRPr>
          </a:p>
          <a:p>
            <a:pPr lvl="2"/>
            <a:endParaRPr lang="en-US" dirty="0">
              <a:solidFill>
                <a:srgbClr val="148D98"/>
              </a:solidFill>
            </a:endParaRPr>
          </a:p>
          <a:p>
            <a:pPr marL="742950" lvl="1" indent="-285750">
              <a:buFont typeface="Arial" panose="020B0604020202020204" pitchFamily="34" charset="0"/>
              <a:buChar char="•"/>
            </a:pPr>
            <a:r>
              <a:rPr lang="en-US" dirty="0"/>
              <a:t>Where can we find this organism in ecosystems?</a:t>
            </a:r>
          </a:p>
          <a:p>
            <a:pPr lvl="2"/>
            <a:r>
              <a:rPr lang="en-US" dirty="0">
                <a:solidFill>
                  <a:srgbClr val="148D98"/>
                </a:solidFill>
              </a:rPr>
              <a:t>Abundant in ocean ecosystems, surface water</a:t>
            </a:r>
          </a:p>
          <a:p>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r>
              <a:rPr lang="en-US" dirty="0"/>
              <a:t>	</a:t>
            </a:r>
            <a:r>
              <a:rPr lang="en-US" dirty="0">
                <a:solidFill>
                  <a:srgbClr val="148D98"/>
                </a:solidFill>
              </a:rPr>
              <a:t>6 putative gene identified</a:t>
            </a:r>
          </a:p>
          <a:p>
            <a:pPr lvl="1"/>
            <a:endParaRPr lang="en-US" dirty="0"/>
          </a:p>
          <a:p>
            <a:pPr marL="800100" lvl="1" indent="-342900">
              <a:buFont typeface="Arial" panose="020B0604020202020204" pitchFamily="34" charset="0"/>
              <a:buChar char="•"/>
            </a:pPr>
            <a:r>
              <a:rPr lang="en-US" dirty="0"/>
              <a:t>What functions do these gene have?</a:t>
            </a:r>
          </a:p>
          <a:p>
            <a:pPr lvl="2"/>
            <a:r>
              <a:rPr lang="en-US" dirty="0">
                <a:solidFill>
                  <a:srgbClr val="148D98"/>
                </a:solidFill>
              </a:rPr>
              <a:t>Viral proteins, and Auxiliary metabolic gene</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A2DC535-8EBE-EE4F-BF36-0402D387C8AF}"/>
              </a:ext>
            </a:extLst>
          </p:cNvPr>
          <p:cNvSpPr txBox="1"/>
          <p:nvPr/>
        </p:nvSpPr>
        <p:spPr>
          <a:xfrm>
            <a:off x="1385453" y="965998"/>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3260156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413163" y="4752108"/>
            <a:ext cx="9628909" cy="1288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explore the distribution and abundance of this gene in ecosystems using the </a:t>
            </a:r>
            <a:r>
              <a:rPr lang="en-US" dirty="0">
                <a:hlinkClick r:id="rId5"/>
              </a:rPr>
              <a:t>Ocean Gene Atlas</a:t>
            </a:r>
            <a:r>
              <a:rPr lang="en-US" dirty="0"/>
              <a:t>.</a:t>
            </a:r>
          </a:p>
          <a:p>
            <a:endParaRPr lang="en-US" dirty="0"/>
          </a:p>
          <a:p>
            <a:r>
              <a:rPr lang="en-US" dirty="0"/>
              <a:t>Using the 'gene_4' as input, query the "OM-RGCv1 - Tara Ocean Microbiome" database. </a:t>
            </a:r>
          </a:p>
        </p:txBody>
      </p:sp>
    </p:spTree>
    <p:extLst>
      <p:ext uri="{BB962C8B-B14F-4D97-AF65-F5344CB8AC3E}">
        <p14:creationId xmlns:p14="http://schemas.microsoft.com/office/powerpoint/2010/main" val="1031119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Where can this sequence be found?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4" name="Picture 3">
            <a:extLst>
              <a:ext uri="{FF2B5EF4-FFF2-40B4-BE49-F238E27FC236}">
                <a16:creationId xmlns:a16="http://schemas.microsoft.com/office/drawing/2014/main" id="{8F1B71E3-8826-924C-A6EC-EF20E73BB285}"/>
              </a:ext>
            </a:extLst>
          </p:cNvPr>
          <p:cNvPicPr>
            <a:picLocks noChangeAspect="1"/>
          </p:cNvPicPr>
          <p:nvPr/>
        </p:nvPicPr>
        <p:blipFill>
          <a:blip r:embed="rId4"/>
          <a:stretch>
            <a:fillRect/>
          </a:stretch>
        </p:blipFill>
        <p:spPr>
          <a:xfrm>
            <a:off x="6996545" y="1432458"/>
            <a:ext cx="4862946" cy="2443712"/>
          </a:xfrm>
          <a:prstGeom prst="rect">
            <a:avLst/>
          </a:prstGeom>
        </p:spPr>
      </p:pic>
      <p:sp>
        <p:nvSpPr>
          <p:cNvPr id="7" name="TextBox 6">
            <a:extLst>
              <a:ext uri="{FF2B5EF4-FFF2-40B4-BE49-F238E27FC236}">
                <a16:creationId xmlns:a16="http://schemas.microsoft.com/office/drawing/2014/main" id="{9024B96F-B3BC-DB41-8B48-3FA375405BDD}"/>
              </a:ext>
            </a:extLst>
          </p:cNvPr>
          <p:cNvSpPr txBox="1"/>
          <p:nvPr/>
        </p:nvSpPr>
        <p:spPr>
          <a:xfrm>
            <a:off x="207817" y="1859340"/>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cxnSp>
        <p:nvCxnSpPr>
          <p:cNvPr id="8" name="Straight Arrow Connector 7">
            <a:extLst>
              <a:ext uri="{FF2B5EF4-FFF2-40B4-BE49-F238E27FC236}">
                <a16:creationId xmlns:a16="http://schemas.microsoft.com/office/drawing/2014/main" id="{96A40CA0-E19B-6146-8C56-A5E49A35655F}"/>
              </a:ext>
            </a:extLst>
          </p:cNvPr>
          <p:cNvCxnSpPr/>
          <p:nvPr/>
        </p:nvCxnSpPr>
        <p:spPr>
          <a:xfrm>
            <a:off x="5223164" y="2623066"/>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8D0EBFC8-B19B-684A-AFFB-580C871B8EF3}"/>
              </a:ext>
            </a:extLst>
          </p:cNvPr>
          <p:cNvSpPr/>
          <p:nvPr/>
        </p:nvSpPr>
        <p:spPr>
          <a:xfrm>
            <a:off x="1281545" y="4849090"/>
            <a:ext cx="9628909" cy="128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this gene can be found in the ocean? Mostly found at the surface or deep in the sea ? </a:t>
            </a:r>
          </a:p>
          <a:p>
            <a:pPr algn="ctr"/>
            <a:endParaRPr lang="en-US" dirty="0"/>
          </a:p>
          <a:p>
            <a:pPr algn="ctr"/>
            <a:r>
              <a:rPr lang="en-US" dirty="0"/>
              <a:t>Does that make sense from what we know about this gene ?</a:t>
            </a:r>
          </a:p>
        </p:txBody>
      </p:sp>
    </p:spTree>
    <p:extLst>
      <p:ext uri="{BB962C8B-B14F-4D97-AF65-F5344CB8AC3E}">
        <p14:creationId xmlns:p14="http://schemas.microsoft.com/office/powerpoint/2010/main" val="333374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2C5C-5A7C-B043-94DF-DE86002F09F5}"/>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97448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2797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923330"/>
          </a:xfrm>
          <a:prstGeom prst="rect">
            <a:avLst/>
          </a:prstGeom>
          <a:noFill/>
        </p:spPr>
        <p:txBody>
          <a:bodyPr wrap="square" rtlCol="0">
            <a:spAutoFit/>
          </a:bodyPr>
          <a:lstStyle/>
          <a:p>
            <a:r>
              <a:rPr lang="en-US" dirty="0"/>
              <a:t>Microbial culture :</a:t>
            </a:r>
          </a:p>
          <a:p>
            <a:pPr marL="285750" indent="-285750">
              <a:buFont typeface="Arial" panose="020B0604020202020204" pitchFamily="34" charset="0"/>
              <a:buChar char="•"/>
            </a:pPr>
            <a:r>
              <a:rPr lang="en-US" dirty="0"/>
              <a:t>Is only possible for few organisms</a:t>
            </a:r>
          </a:p>
          <a:p>
            <a:pPr marL="285750" indent="-285750">
              <a:buFont typeface="Arial" panose="020B0604020202020204" pitchFamily="34" charset="0"/>
              <a:buChar char="•"/>
            </a:pPr>
            <a:r>
              <a:rPr lang="en-US" dirty="0"/>
              <a:t>Can give a biased view on the microbial population</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48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1863428" y="5714368"/>
            <a:ext cx="7643178" cy="923330"/>
          </a:xfrm>
          <a:prstGeom prst="rect">
            <a:avLst/>
          </a:prstGeom>
          <a:noFill/>
        </p:spPr>
        <p:txBody>
          <a:bodyPr wrap="square" rtlCol="0">
            <a:spAutoFit/>
          </a:bodyPr>
          <a:lstStyle/>
          <a:p>
            <a:r>
              <a:rPr lang="en-US" dirty="0"/>
              <a:t>Metagenomes :</a:t>
            </a:r>
          </a:p>
          <a:p>
            <a:pPr marL="285750" indent="-285750">
              <a:buFont typeface="Arial" panose="020B0604020202020204" pitchFamily="34" charset="0"/>
              <a:buChar char="•"/>
            </a:pPr>
            <a:r>
              <a:rPr lang="en-US" dirty="0"/>
              <a:t>Allows the study of complex microbial communities</a:t>
            </a:r>
          </a:p>
          <a:p>
            <a:pPr marL="285750" indent="-285750">
              <a:buFont typeface="Arial" panose="020B0604020202020204" pitchFamily="34" charset="0"/>
              <a:buChar char="•"/>
            </a:pPr>
            <a:r>
              <a:rPr lang="en-US" dirty="0"/>
              <a:t>Can retrieve genetic information from both bacterial and viral components</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7085A7FF-C996-E842-ACEB-65093317A0F3}"/>
              </a:ext>
            </a:extLst>
          </p:cNvPr>
          <p:cNvGrpSpPr/>
          <p:nvPr/>
        </p:nvGrpSpPr>
        <p:grpSpPr>
          <a:xfrm>
            <a:off x="6851179" y="3260166"/>
            <a:ext cx="769636" cy="1900989"/>
            <a:chOff x="5597275" y="1790700"/>
            <a:chExt cx="769636" cy="1900989"/>
          </a:xfrm>
        </p:grpSpPr>
        <p:grpSp>
          <p:nvGrpSpPr>
            <p:cNvPr id="1031" name="Group 1030">
              <a:extLst>
                <a:ext uri="{FF2B5EF4-FFF2-40B4-BE49-F238E27FC236}">
                  <a16:creationId xmlns:a16="http://schemas.microsoft.com/office/drawing/2014/main" id="{70483A16-7CA0-644E-BF5A-E44E8F065D07}"/>
                </a:ext>
              </a:extLst>
            </p:cNvPr>
            <p:cNvGrpSpPr/>
            <p:nvPr/>
          </p:nvGrpSpPr>
          <p:grpSpPr>
            <a:xfrm>
              <a:off x="5597275" y="1790700"/>
              <a:ext cx="769636" cy="1900989"/>
              <a:chOff x="5597275" y="1710489"/>
              <a:chExt cx="769636" cy="1900989"/>
            </a:xfrm>
          </p:grpSpPr>
          <p:pic>
            <p:nvPicPr>
              <p:cNvPr id="130" name="Picture 4" descr="Résultat de recherche d'images pour &quot;eppendorf dessin&quot;&quot;">
                <a:extLst>
                  <a:ext uri="{FF2B5EF4-FFF2-40B4-BE49-F238E27FC236}">
                    <a16:creationId xmlns:a16="http://schemas.microsoft.com/office/drawing/2014/main" id="{1FC40191-E3B2-1B48-AD2B-AFE651313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275" y="1710489"/>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699744D0-48B1-EA4F-AF38-1C709A68D4CA}"/>
                  </a:ext>
                </a:extLst>
              </p:cNvPr>
              <p:cNvCxnSpPr/>
              <p:nvPr/>
            </p:nvCxnSpPr>
            <p:spPr>
              <a:xfrm>
                <a:off x="5799221" y="2221834"/>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2" name="Rectangle 1031">
              <a:extLst>
                <a:ext uri="{FF2B5EF4-FFF2-40B4-BE49-F238E27FC236}">
                  <a16:creationId xmlns:a16="http://schemas.microsoft.com/office/drawing/2014/main" id="{E43D88B8-0CF8-B248-8859-B3E6C6DB76AE}"/>
                </a:ext>
              </a:extLst>
            </p:cNvPr>
            <p:cNvSpPr/>
            <p:nvPr/>
          </p:nvSpPr>
          <p:spPr>
            <a:xfrm>
              <a:off x="5895191" y="238819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FF1F76B-88F7-FF4F-8E66-D2AC4FA00B5A}"/>
                </a:ext>
              </a:extLst>
            </p:cNvPr>
            <p:cNvSpPr/>
            <p:nvPr/>
          </p:nvSpPr>
          <p:spPr>
            <a:xfrm>
              <a:off x="5953461" y="308923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DD700D-6A96-AA4D-A596-B7B5A0A110C9}"/>
                </a:ext>
              </a:extLst>
            </p:cNvPr>
            <p:cNvSpPr/>
            <p:nvPr/>
          </p:nvSpPr>
          <p:spPr>
            <a:xfrm>
              <a:off x="6004560" y="2502946"/>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FDC4C8-61D9-CC4E-BB35-7D0D8A84C199}"/>
                </a:ext>
              </a:extLst>
            </p:cNvPr>
            <p:cNvSpPr/>
            <p:nvPr/>
          </p:nvSpPr>
          <p:spPr>
            <a:xfrm>
              <a:off x="5855746" y="2612316"/>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F202D12-F7B1-344A-AD3A-581DABFC47B4}"/>
                </a:ext>
              </a:extLst>
            </p:cNvPr>
            <p:cNvSpPr/>
            <p:nvPr/>
          </p:nvSpPr>
          <p:spPr>
            <a:xfrm>
              <a:off x="5997388" y="2796989"/>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192C37A-BF1F-1A44-9DBB-BC004F74D212}"/>
                </a:ext>
              </a:extLst>
            </p:cNvPr>
            <p:cNvSpPr/>
            <p:nvPr/>
          </p:nvSpPr>
          <p:spPr>
            <a:xfrm>
              <a:off x="5905948" y="3200400"/>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9D5FFCC-2EE8-3846-AF39-E0E96FEE31A7}"/>
                </a:ext>
              </a:extLst>
            </p:cNvPr>
            <p:cNvSpPr/>
            <p:nvPr/>
          </p:nvSpPr>
          <p:spPr>
            <a:xfrm>
              <a:off x="5889812" y="2947596"/>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6AA8936-BAC4-3941-9B60-75972A4068AF}"/>
                </a:ext>
              </a:extLst>
            </p:cNvPr>
            <p:cNvSpPr/>
            <p:nvPr/>
          </p:nvSpPr>
          <p:spPr>
            <a:xfrm>
              <a:off x="5896983" y="2712721"/>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F86E2F-214C-D644-B9D0-FF8F506B9292}"/>
                </a:ext>
              </a:extLst>
            </p:cNvPr>
            <p:cNvSpPr/>
            <p:nvPr/>
          </p:nvSpPr>
          <p:spPr>
            <a:xfrm>
              <a:off x="5907741" y="3299012"/>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76911F67-636C-A74E-BF52-A881FD007713}"/>
              </a:ext>
            </a:extLst>
          </p:cNvPr>
          <p:cNvGrpSpPr/>
          <p:nvPr/>
        </p:nvGrpSpPr>
        <p:grpSpPr>
          <a:xfrm>
            <a:off x="5002368" y="3222066"/>
            <a:ext cx="769636" cy="1900989"/>
            <a:chOff x="3359402" y="1798722"/>
            <a:chExt cx="769636" cy="1900989"/>
          </a:xfrm>
        </p:grpSpPr>
        <p:grpSp>
          <p:nvGrpSpPr>
            <p:cNvPr id="1030" name="Group 1029">
              <a:extLst>
                <a:ext uri="{FF2B5EF4-FFF2-40B4-BE49-F238E27FC236}">
                  <a16:creationId xmlns:a16="http://schemas.microsoft.com/office/drawing/2014/main" id="{6D29336C-E481-2F4C-ABCA-1FB0CFF6A04A}"/>
                </a:ext>
              </a:extLst>
            </p:cNvPr>
            <p:cNvGrpSpPr/>
            <p:nvPr/>
          </p:nvGrpSpPr>
          <p:grpSpPr>
            <a:xfrm>
              <a:off x="3359402" y="1798722"/>
              <a:ext cx="769636" cy="1900989"/>
              <a:chOff x="3359402" y="1798722"/>
              <a:chExt cx="769636" cy="1900989"/>
            </a:xfrm>
          </p:grpSpPr>
          <p:pic>
            <p:nvPicPr>
              <p:cNvPr id="1028" name="Picture 4" descr="Résultat de recherche d'images pour &quot;eppendorf dessin&quot;&quot;">
                <a:extLst>
                  <a:ext uri="{FF2B5EF4-FFF2-40B4-BE49-F238E27FC236}">
                    <a16:creationId xmlns:a16="http://schemas.microsoft.com/office/drawing/2014/main" id="{F51D295F-0F3D-3147-B6B7-82BC13ECA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02" y="1798722"/>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Connector 125">
                <a:extLst>
                  <a:ext uri="{FF2B5EF4-FFF2-40B4-BE49-F238E27FC236}">
                    <a16:creationId xmlns:a16="http://schemas.microsoft.com/office/drawing/2014/main" id="{E45EBA37-4995-8A4E-9A5E-9E9A60E35DBA}"/>
                  </a:ext>
                </a:extLst>
              </p:cNvPr>
              <p:cNvCxnSpPr/>
              <p:nvPr/>
            </p:nvCxnSpPr>
            <p:spPr>
              <a:xfrm>
                <a:off x="3556158" y="2277981"/>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3" name="Freeform 1032">
              <a:extLst>
                <a:ext uri="{FF2B5EF4-FFF2-40B4-BE49-F238E27FC236}">
                  <a16:creationId xmlns:a16="http://schemas.microsoft.com/office/drawing/2014/main" id="{76C8D364-681C-B949-9622-B56923883571}"/>
                </a:ext>
              </a:extLst>
            </p:cNvPr>
            <p:cNvSpPr/>
            <p:nvPr/>
          </p:nvSpPr>
          <p:spPr>
            <a:xfrm>
              <a:off x="3644846" y="23451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15EADF56-57A8-2248-A04E-28467D5A4DA3}"/>
                </a:ext>
              </a:extLst>
            </p:cNvPr>
            <p:cNvSpPr/>
            <p:nvPr/>
          </p:nvSpPr>
          <p:spPr>
            <a:xfrm rot="4261740">
              <a:off x="3748837" y="270734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F133E6F-3CEC-594D-A0BD-576A1DEAAC52}"/>
                </a:ext>
              </a:extLst>
            </p:cNvPr>
            <p:cNvSpPr/>
            <p:nvPr/>
          </p:nvSpPr>
          <p:spPr>
            <a:xfrm>
              <a:off x="3716564" y="3315149"/>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3E3FFC2-DD89-584D-BBA5-58E13FBD3949}"/>
                </a:ext>
              </a:extLst>
            </p:cNvPr>
            <p:cNvSpPr/>
            <p:nvPr/>
          </p:nvSpPr>
          <p:spPr>
            <a:xfrm rot="15871365">
              <a:off x="3662776" y="3073102"/>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273474EF-5A64-CA40-AE61-7204706767F8}"/>
                </a:ext>
              </a:extLst>
            </p:cNvPr>
            <p:cNvSpPr/>
            <p:nvPr/>
          </p:nvSpPr>
          <p:spPr>
            <a:xfrm>
              <a:off x="3802625" y="287946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B169B52B-7B34-F147-8181-5A2EE760E792}"/>
                </a:ext>
              </a:extLst>
            </p:cNvPr>
            <p:cNvSpPr/>
            <p:nvPr/>
          </p:nvSpPr>
          <p:spPr>
            <a:xfrm>
              <a:off x="3797246" y="24975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40747F8-9109-A44A-B5F1-D5E4AD97FDA6}"/>
                </a:ext>
              </a:extLst>
            </p:cNvPr>
            <p:cNvSpPr/>
            <p:nvPr/>
          </p:nvSpPr>
          <p:spPr>
            <a:xfrm>
              <a:off x="3573128" y="252625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863E5313-8629-624B-B822-1690E2B1256F}"/>
                </a:ext>
              </a:extLst>
            </p:cNvPr>
            <p:cNvSpPr/>
            <p:nvPr/>
          </p:nvSpPr>
          <p:spPr>
            <a:xfrm>
              <a:off x="3820554" y="231648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E736CDD9-6D68-764B-9687-7C5F18782B89}"/>
                </a:ext>
              </a:extLst>
            </p:cNvPr>
            <p:cNvSpPr/>
            <p:nvPr/>
          </p:nvSpPr>
          <p:spPr>
            <a:xfrm>
              <a:off x="3583887" y="2795196"/>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Half Frame 1033">
            <a:extLst>
              <a:ext uri="{FF2B5EF4-FFF2-40B4-BE49-F238E27FC236}">
                <a16:creationId xmlns:a16="http://schemas.microsoft.com/office/drawing/2014/main" id="{C82B8197-1B09-BF4F-8B1F-D18AAC0F02E3}"/>
              </a:ext>
            </a:extLst>
          </p:cNvPr>
          <p:cNvSpPr/>
          <p:nvPr/>
        </p:nvSpPr>
        <p:spPr>
          <a:xfrm rot="8100000">
            <a:off x="3851136" y="3823087"/>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Half Frame 158">
            <a:extLst>
              <a:ext uri="{FF2B5EF4-FFF2-40B4-BE49-F238E27FC236}">
                <a16:creationId xmlns:a16="http://schemas.microsoft.com/office/drawing/2014/main" id="{63795001-78C1-594E-B541-16ED78C1165B}"/>
              </a:ext>
            </a:extLst>
          </p:cNvPr>
          <p:cNvSpPr/>
          <p:nvPr/>
        </p:nvSpPr>
        <p:spPr>
          <a:xfrm rot="8100000">
            <a:off x="6124281" y="393592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Half Frame 159">
            <a:extLst>
              <a:ext uri="{FF2B5EF4-FFF2-40B4-BE49-F238E27FC236}">
                <a16:creationId xmlns:a16="http://schemas.microsoft.com/office/drawing/2014/main" id="{E7DF1652-942F-3E4D-824E-6557F956D3F6}"/>
              </a:ext>
            </a:extLst>
          </p:cNvPr>
          <p:cNvSpPr/>
          <p:nvPr/>
        </p:nvSpPr>
        <p:spPr>
          <a:xfrm rot="8100000">
            <a:off x="7760840" y="3932992"/>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8" name="Group 1037">
            <a:extLst>
              <a:ext uri="{FF2B5EF4-FFF2-40B4-BE49-F238E27FC236}">
                <a16:creationId xmlns:a16="http://schemas.microsoft.com/office/drawing/2014/main" id="{A3DEA692-F758-0348-BF06-D501940A1300}"/>
              </a:ext>
            </a:extLst>
          </p:cNvPr>
          <p:cNvGrpSpPr/>
          <p:nvPr/>
        </p:nvGrpSpPr>
        <p:grpSpPr>
          <a:xfrm>
            <a:off x="8674680" y="3544451"/>
            <a:ext cx="3223846" cy="1386300"/>
            <a:chOff x="7277100" y="3675185"/>
            <a:chExt cx="3223846" cy="1386300"/>
          </a:xfrm>
        </p:grpSpPr>
        <p:sp>
          <p:nvSpPr>
            <p:cNvPr id="1037" name="TextBox 1036">
              <a:extLst>
                <a:ext uri="{FF2B5EF4-FFF2-40B4-BE49-F238E27FC236}">
                  <a16:creationId xmlns:a16="http://schemas.microsoft.com/office/drawing/2014/main" id="{A31A0A61-C11B-6844-A539-296937AD195D}"/>
                </a:ext>
              </a:extLst>
            </p:cNvPr>
            <p:cNvSpPr txBox="1"/>
            <p:nvPr/>
          </p:nvSpPr>
          <p:spPr>
            <a:xfrm>
              <a:off x="7277100" y="3675185"/>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2" name="TextBox 161">
              <a:extLst>
                <a:ext uri="{FF2B5EF4-FFF2-40B4-BE49-F238E27FC236}">
                  <a16:creationId xmlns:a16="http://schemas.microsoft.com/office/drawing/2014/main" id="{72DE558D-A182-1B4F-910F-DFA6EFD5A54F}"/>
                </a:ext>
              </a:extLst>
            </p:cNvPr>
            <p:cNvSpPr txBox="1"/>
            <p:nvPr/>
          </p:nvSpPr>
          <p:spPr>
            <a:xfrm>
              <a:off x="7499838" y="3933092"/>
              <a:ext cx="2801815" cy="307777"/>
            </a:xfrm>
            <a:prstGeom prst="rect">
              <a:avLst/>
            </a:prstGeom>
            <a:noFill/>
          </p:spPr>
          <p:txBody>
            <a:bodyPr wrap="square" rtlCol="0">
              <a:spAutoFit/>
            </a:bodyPr>
            <a:lstStyle/>
            <a:p>
              <a:r>
                <a:rPr lang="en-US" sz="1400" dirty="0" err="1">
                  <a:solidFill>
                    <a:srgbClr val="EE93CF"/>
                  </a:solidFill>
                </a:rPr>
                <a:t>aaagtctgagcttatgatctagatctgataaatac</a:t>
              </a:r>
              <a:endParaRPr lang="en-US" sz="1400" dirty="0">
                <a:solidFill>
                  <a:srgbClr val="EE93CF"/>
                </a:solidFill>
              </a:endParaRPr>
            </a:p>
          </p:txBody>
        </p:sp>
        <p:sp>
          <p:nvSpPr>
            <p:cNvPr id="163" name="TextBox 162">
              <a:extLst>
                <a:ext uri="{FF2B5EF4-FFF2-40B4-BE49-F238E27FC236}">
                  <a16:creationId xmlns:a16="http://schemas.microsoft.com/office/drawing/2014/main" id="{FC13030E-E01F-6240-A0D6-E4688819CDFD}"/>
                </a:ext>
              </a:extLst>
            </p:cNvPr>
            <p:cNvSpPr txBox="1"/>
            <p:nvPr/>
          </p:nvSpPr>
          <p:spPr>
            <a:xfrm>
              <a:off x="7277100" y="4185139"/>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sp>
          <p:nvSpPr>
            <p:cNvPr id="164" name="TextBox 163">
              <a:extLst>
                <a:ext uri="{FF2B5EF4-FFF2-40B4-BE49-F238E27FC236}">
                  <a16:creationId xmlns:a16="http://schemas.microsoft.com/office/drawing/2014/main" id="{DC9C9ABC-4872-554F-B603-5B98483BF237}"/>
                </a:ext>
              </a:extLst>
            </p:cNvPr>
            <p:cNvSpPr txBox="1"/>
            <p:nvPr/>
          </p:nvSpPr>
          <p:spPr>
            <a:xfrm>
              <a:off x="7277100" y="447821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5" name="TextBox 164">
              <a:extLst>
                <a:ext uri="{FF2B5EF4-FFF2-40B4-BE49-F238E27FC236}">
                  <a16:creationId xmlns:a16="http://schemas.microsoft.com/office/drawing/2014/main" id="{63DDCB84-5F89-5E45-81AA-B7AA4D9A422B}"/>
                </a:ext>
              </a:extLst>
            </p:cNvPr>
            <p:cNvSpPr txBox="1"/>
            <p:nvPr/>
          </p:nvSpPr>
          <p:spPr>
            <a:xfrm>
              <a:off x="7699131" y="4753708"/>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4" name="Group 83">
            <a:extLst>
              <a:ext uri="{FF2B5EF4-FFF2-40B4-BE49-F238E27FC236}">
                <a16:creationId xmlns:a16="http://schemas.microsoft.com/office/drawing/2014/main" id="{DD534519-B42A-C546-98A8-0532D6842C02}"/>
              </a:ext>
            </a:extLst>
          </p:cNvPr>
          <p:cNvGrpSpPr/>
          <p:nvPr/>
        </p:nvGrpSpPr>
        <p:grpSpPr>
          <a:xfrm>
            <a:off x="245470" y="2354357"/>
            <a:ext cx="1074643" cy="1074643"/>
            <a:chOff x="2296490" y="2425148"/>
            <a:chExt cx="710135" cy="710135"/>
          </a:xfrm>
        </p:grpSpPr>
        <p:pic>
          <p:nvPicPr>
            <p:cNvPr id="85" name="Picture 2" descr="Résultats de recherche d'images pour « wave logo »">
              <a:extLst>
                <a:ext uri="{FF2B5EF4-FFF2-40B4-BE49-F238E27FC236}">
                  <a16:creationId xmlns:a16="http://schemas.microsoft.com/office/drawing/2014/main" id="{24A62259-60F5-C849-AD5F-20677C0920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870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54" name="Group 53">
            <a:extLst>
              <a:ext uri="{FF2B5EF4-FFF2-40B4-BE49-F238E27FC236}">
                <a16:creationId xmlns:a16="http://schemas.microsoft.com/office/drawing/2014/main" id="{5F503D7A-B80A-074B-BBE2-4F2CDFB1B299}"/>
              </a:ext>
            </a:extLst>
          </p:cNvPr>
          <p:cNvGrpSpPr/>
          <p:nvPr/>
        </p:nvGrpSpPr>
        <p:grpSpPr>
          <a:xfrm>
            <a:off x="4318707" y="1544583"/>
            <a:ext cx="1074643" cy="1074643"/>
            <a:chOff x="2296490" y="2425148"/>
            <a:chExt cx="710135" cy="710135"/>
          </a:xfrm>
        </p:grpSpPr>
        <p:pic>
          <p:nvPicPr>
            <p:cNvPr id="55" name="Picture 2" descr="Résultats de recherche d'images pour « wave logo »">
              <a:extLst>
                <a:ext uri="{FF2B5EF4-FFF2-40B4-BE49-F238E27FC236}">
                  <a16:creationId xmlns:a16="http://schemas.microsoft.com/office/drawing/2014/main" id="{D9DBEBDD-41AF-D54B-9179-2B2A99EC9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23" b="17194"/>
            <a:stretch/>
          </p:blipFill>
          <p:spPr bwMode="auto">
            <a:xfrm>
              <a:off x="2296490" y="2547179"/>
              <a:ext cx="710135" cy="46548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40550E54-3E73-ED4D-8319-1AEDA22D36C7}"/>
                </a:ext>
              </a:extLst>
            </p:cNvPr>
            <p:cNvSpPr/>
            <p:nvPr/>
          </p:nvSpPr>
          <p:spPr>
            <a:xfrm>
              <a:off x="2296490" y="2425148"/>
              <a:ext cx="710135" cy="7101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5791200" y="2115926"/>
            <a:ext cx="1565563" cy="0"/>
          </a:xfrm>
          <a:prstGeom prst="straightConnector1">
            <a:avLst/>
          </a:prstGeom>
          <a:ln>
            <a:solidFill>
              <a:srgbClr val="148D98"/>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7592289" y="1243089"/>
            <a:ext cx="3948547" cy="1754326"/>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3699161" y="2782669"/>
            <a:ext cx="2937164" cy="646331"/>
          </a:xfrm>
          <a:prstGeom prst="rect">
            <a:avLst/>
          </a:prstGeom>
          <a:noFill/>
        </p:spPr>
        <p:txBody>
          <a:bodyPr wrap="square" rtlCol="0">
            <a:spAutoFit/>
          </a:bodyPr>
          <a:lstStyle/>
          <a:p>
            <a:r>
              <a:rPr lang="en-US" dirty="0"/>
              <a:t>Metagenome from surface seawater collected in Hawaii</a:t>
            </a:r>
          </a:p>
        </p:txBody>
      </p:sp>
      <p:sp>
        <p:nvSpPr>
          <p:cNvPr id="39" name="Rectangle 38">
            <a:extLst>
              <a:ext uri="{FF2B5EF4-FFF2-40B4-BE49-F238E27FC236}">
                <a16:creationId xmlns:a16="http://schemas.microsoft.com/office/drawing/2014/main" id="{8ACD4BD7-842B-7346-9242-9E2A7724924A}"/>
              </a:ext>
            </a:extLst>
          </p:cNvPr>
          <p:cNvSpPr/>
          <p:nvPr/>
        </p:nvSpPr>
        <p:spPr>
          <a:xfrm>
            <a:off x="1025236" y="4959927"/>
            <a:ext cx="10141527" cy="637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Discussion: What kind of questions do we want to answer about this unknown sequence ?</a:t>
            </a:r>
          </a:p>
        </p:txBody>
      </p:sp>
      <p:pic>
        <p:nvPicPr>
          <p:cNvPr id="1026" name="Picture 2" descr="Aucune description de photo disponible.">
            <a:extLst>
              <a:ext uri="{FF2B5EF4-FFF2-40B4-BE49-F238E27FC236}">
                <a16:creationId xmlns:a16="http://schemas.microsoft.com/office/drawing/2014/main" id="{32DD684F-F358-5C42-B96D-2E3542C35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r="9327" b="14882"/>
          <a:stretch/>
        </p:blipFill>
        <p:spPr bwMode="auto">
          <a:xfrm>
            <a:off x="1330037" y="872837"/>
            <a:ext cx="1917122" cy="2556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9298F7-BE4A-984B-9C0E-0B8EC7055709}"/>
              </a:ext>
            </a:extLst>
          </p:cNvPr>
          <p:cNvSpPr txBox="1"/>
          <p:nvPr/>
        </p:nvSpPr>
        <p:spPr>
          <a:xfrm>
            <a:off x="1717963" y="4059382"/>
            <a:ext cx="9601199" cy="369332"/>
          </a:xfrm>
          <a:prstGeom prst="rect">
            <a:avLst/>
          </a:prstGeom>
          <a:noFill/>
        </p:spPr>
        <p:txBody>
          <a:bodyPr wrap="square" rtlCol="0">
            <a:spAutoFit/>
          </a:bodyPr>
          <a:lstStyle/>
          <a:p>
            <a:r>
              <a:rPr lang="en-US" dirty="0"/>
              <a:t>Download the sequence at : </a:t>
            </a:r>
            <a:r>
              <a:rPr lang="en-US" dirty="0">
                <a:hlinkClick r:id="rId6"/>
              </a:rPr>
              <a:t>https://github.com/aponsero/Sequence_analysis_Workshop_2020</a:t>
            </a:r>
            <a:r>
              <a:rPr lang="en-US" dirty="0"/>
              <a:t> </a:t>
            </a:r>
          </a:p>
        </p:txBody>
      </p:sp>
    </p:spTree>
    <p:extLst>
      <p:ext uri="{BB962C8B-B14F-4D97-AF65-F5344CB8AC3E}">
        <p14:creationId xmlns:p14="http://schemas.microsoft.com/office/powerpoint/2010/main" val="111114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57199" y="2995183"/>
            <a:ext cx="10529455" cy="3323987"/>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marL="742950" lvl="1" indent="-285750">
              <a:buFont typeface="Arial" panose="020B0604020202020204" pitchFamily="34" charset="0"/>
              <a:buChar char="•"/>
            </a:pPr>
            <a:r>
              <a:rPr lang="en-US" dirty="0"/>
              <a:t>Where can we find this organism in ecosystems?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A2DC535-8EBE-EE4F-BF36-0402D387C8AF}"/>
              </a:ext>
            </a:extLst>
          </p:cNvPr>
          <p:cNvSpPr txBox="1"/>
          <p:nvPr/>
        </p:nvSpPr>
        <p:spPr>
          <a:xfrm>
            <a:off x="1385453" y="965998"/>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Tree>
    <p:extLst>
      <p:ext uri="{BB962C8B-B14F-4D97-AF65-F5344CB8AC3E}">
        <p14:creationId xmlns:p14="http://schemas.microsoft.com/office/powerpoint/2010/main" val="185320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Tree>
    <p:extLst>
      <p:ext uri="{BB962C8B-B14F-4D97-AF65-F5344CB8AC3E}">
        <p14:creationId xmlns:p14="http://schemas.microsoft.com/office/powerpoint/2010/main" val="315690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180109" y="3609109"/>
            <a:ext cx="5237017" cy="2862322"/>
          </a:xfrm>
          <a:prstGeom prst="rect">
            <a:avLst/>
          </a:prstGeom>
          <a:noFill/>
        </p:spPr>
        <p:txBody>
          <a:bodyPr wrap="square" rtlCol="0">
            <a:spAutoFit/>
          </a:bodyPr>
          <a:lstStyle/>
          <a:p>
            <a:r>
              <a:rPr lang="en-US" dirty="0"/>
              <a:t>Along the years, scientists have collected a large collection of genomes from a broad number of organisms.</a:t>
            </a:r>
          </a:p>
          <a:p>
            <a:endParaRPr lang="en-US" dirty="0"/>
          </a:p>
          <a:p>
            <a:r>
              <a:rPr lang="en-US" dirty="0"/>
              <a:t>One of these databases is maintained by the National Center for Biotechnology Information (NCBI). The genome collection covers more than 50.000 organisms!</a:t>
            </a:r>
          </a:p>
          <a:p>
            <a:endParaRPr lang="en-US" dirty="0"/>
          </a:p>
          <a:p>
            <a:r>
              <a:rPr lang="en-US" dirty="0">
                <a:hlinkClick r:id="rId9"/>
              </a:rPr>
              <a:t>https://www.ncbi.nlm.nih.gov/nuccore</a:t>
            </a:r>
            <a:r>
              <a:rPr lang="en-US" dirty="0"/>
              <a:t> </a:t>
            </a:r>
          </a:p>
        </p:txBody>
      </p:sp>
      <p:pic>
        <p:nvPicPr>
          <p:cNvPr id="31" name="Picture 30">
            <a:extLst>
              <a:ext uri="{FF2B5EF4-FFF2-40B4-BE49-F238E27FC236}">
                <a16:creationId xmlns:a16="http://schemas.microsoft.com/office/drawing/2014/main" id="{184D26A1-B613-D646-87DA-994BEA2668FD}"/>
              </a:ext>
            </a:extLst>
          </p:cNvPr>
          <p:cNvPicPr>
            <a:picLocks noChangeAspect="1"/>
          </p:cNvPicPr>
          <p:nvPr/>
        </p:nvPicPr>
        <p:blipFill>
          <a:blip r:embed="rId10"/>
          <a:stretch>
            <a:fillRect/>
          </a:stretch>
        </p:blipFill>
        <p:spPr>
          <a:xfrm>
            <a:off x="5633024" y="3429000"/>
            <a:ext cx="6378863" cy="3280558"/>
          </a:xfrm>
          <a:prstGeom prst="rect">
            <a:avLst/>
          </a:prstGeom>
        </p:spPr>
      </p:pic>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Tree>
    <p:extLst>
      <p:ext uri="{BB962C8B-B14F-4D97-AF65-F5344CB8AC3E}">
        <p14:creationId xmlns:p14="http://schemas.microsoft.com/office/powerpoint/2010/main" val="3041408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1226</Words>
  <Application>Microsoft Macintosh PowerPoint</Application>
  <PresentationFormat>Widescreen</PresentationFormat>
  <Paragraphs>177</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cp:revision>
  <dcterms:created xsi:type="dcterms:W3CDTF">2020-05-26T00:40:00Z</dcterms:created>
  <dcterms:modified xsi:type="dcterms:W3CDTF">2020-06-03T00:47:48Z</dcterms:modified>
</cp:coreProperties>
</file>